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1" r:id="rId1"/>
  </p:sldMasterIdLst>
  <p:notesMasterIdLst>
    <p:notesMasterId r:id="rId66"/>
  </p:notesMasterIdLst>
  <p:sldIdLst>
    <p:sldId id="383" r:id="rId2"/>
    <p:sldId id="382" r:id="rId3"/>
    <p:sldId id="462" r:id="rId4"/>
    <p:sldId id="318" r:id="rId5"/>
    <p:sldId id="411" r:id="rId6"/>
    <p:sldId id="455" r:id="rId7"/>
    <p:sldId id="447" r:id="rId8"/>
    <p:sldId id="448" r:id="rId9"/>
    <p:sldId id="449" r:id="rId10"/>
    <p:sldId id="450" r:id="rId11"/>
    <p:sldId id="446" r:id="rId12"/>
    <p:sldId id="400" r:id="rId13"/>
    <p:sldId id="397" r:id="rId14"/>
    <p:sldId id="398" r:id="rId15"/>
    <p:sldId id="399" r:id="rId16"/>
    <p:sldId id="401" r:id="rId17"/>
    <p:sldId id="402" r:id="rId18"/>
    <p:sldId id="404" r:id="rId19"/>
    <p:sldId id="403" r:id="rId20"/>
    <p:sldId id="456" r:id="rId21"/>
    <p:sldId id="458" r:id="rId22"/>
    <p:sldId id="459" r:id="rId23"/>
    <p:sldId id="461" r:id="rId24"/>
    <p:sldId id="406" r:id="rId25"/>
    <p:sldId id="460" r:id="rId26"/>
    <p:sldId id="407" r:id="rId27"/>
    <p:sldId id="408" r:id="rId28"/>
    <p:sldId id="412" r:id="rId29"/>
    <p:sldId id="394" r:id="rId30"/>
    <p:sldId id="413" r:id="rId31"/>
    <p:sldId id="414" r:id="rId32"/>
    <p:sldId id="390" r:id="rId33"/>
    <p:sldId id="418" r:id="rId34"/>
    <p:sldId id="419" r:id="rId35"/>
    <p:sldId id="421" r:id="rId36"/>
    <p:sldId id="422" r:id="rId37"/>
    <p:sldId id="425" r:id="rId38"/>
    <p:sldId id="463" r:id="rId39"/>
    <p:sldId id="427" r:id="rId40"/>
    <p:sldId id="428" r:id="rId41"/>
    <p:sldId id="429" r:id="rId42"/>
    <p:sldId id="431" r:id="rId43"/>
    <p:sldId id="433" r:id="rId44"/>
    <p:sldId id="434" r:id="rId45"/>
    <p:sldId id="435" r:id="rId46"/>
    <p:sldId id="436" r:id="rId47"/>
    <p:sldId id="438" r:id="rId48"/>
    <p:sldId id="437" r:id="rId49"/>
    <p:sldId id="439" r:id="rId50"/>
    <p:sldId id="440" r:id="rId51"/>
    <p:sldId id="464" r:id="rId52"/>
    <p:sldId id="465" r:id="rId53"/>
    <p:sldId id="466" r:id="rId54"/>
    <p:sldId id="467" r:id="rId55"/>
    <p:sldId id="470" r:id="rId56"/>
    <p:sldId id="471" r:id="rId57"/>
    <p:sldId id="469" r:id="rId58"/>
    <p:sldId id="472" r:id="rId59"/>
    <p:sldId id="473" r:id="rId60"/>
    <p:sldId id="468" r:id="rId61"/>
    <p:sldId id="424" r:id="rId62"/>
    <p:sldId id="442" r:id="rId63"/>
    <p:sldId id="443" r:id="rId64"/>
    <p:sldId id="388"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ntent" id="{B7151DF0-94E9-4D8D-8AD4-D8A13BC28A0F}">
          <p14:sldIdLst>
            <p14:sldId id="383"/>
            <p14:sldId id="382"/>
          </p14:sldIdLst>
        </p14:section>
        <p14:section name="Intro" id="{EAEB85E4-4DD4-4898-9ACC-276033378C36}">
          <p14:sldIdLst>
            <p14:sldId id="462"/>
            <p14:sldId id="318"/>
            <p14:sldId id="411"/>
            <p14:sldId id="455"/>
            <p14:sldId id="447"/>
            <p14:sldId id="448"/>
            <p14:sldId id="449"/>
            <p14:sldId id="450"/>
          </p14:sldIdLst>
        </p14:section>
        <p14:section name="GPT - Intro" id="{8D7B6E49-0090-438A-BCD4-A15F623ADB20}">
          <p14:sldIdLst>
            <p14:sldId id="446"/>
            <p14:sldId id="400"/>
            <p14:sldId id="397"/>
            <p14:sldId id="398"/>
            <p14:sldId id="399"/>
            <p14:sldId id="401"/>
            <p14:sldId id="402"/>
            <p14:sldId id="404"/>
            <p14:sldId id="403"/>
            <p14:sldId id="456"/>
            <p14:sldId id="458"/>
            <p14:sldId id="459"/>
            <p14:sldId id="461"/>
            <p14:sldId id="406"/>
            <p14:sldId id="460"/>
            <p14:sldId id="407"/>
            <p14:sldId id="408"/>
            <p14:sldId id="412"/>
            <p14:sldId id="394"/>
            <p14:sldId id="413"/>
            <p14:sldId id="414"/>
          </p14:sldIdLst>
        </p14:section>
        <p14:section name="Gemini - Intro" id="{B7AF06AC-BA22-470C-9879-385726BF8594}">
          <p14:sldIdLst>
            <p14:sldId id="390"/>
            <p14:sldId id="418"/>
            <p14:sldId id="419"/>
            <p14:sldId id="421"/>
            <p14:sldId id="422"/>
            <p14:sldId id="425"/>
            <p14:sldId id="463"/>
          </p14:sldIdLst>
        </p14:section>
        <p14:section name="Confronto" id="{413F48AB-652F-44E7-A80E-B04332D61E32}">
          <p14:sldIdLst>
            <p14:sldId id="427"/>
            <p14:sldId id="428"/>
            <p14:sldId id="429"/>
            <p14:sldId id="431"/>
            <p14:sldId id="433"/>
            <p14:sldId id="434"/>
            <p14:sldId id="435"/>
            <p14:sldId id="436"/>
            <p14:sldId id="438"/>
            <p14:sldId id="437"/>
            <p14:sldId id="439"/>
            <p14:sldId id="440"/>
          </p14:sldIdLst>
        </p14:section>
        <p14:section name="Industria" id="{CFB64C15-C724-40D1-BFE4-1808F7ADC44F}">
          <p14:sldIdLst>
            <p14:sldId id="464"/>
            <p14:sldId id="465"/>
            <p14:sldId id="466"/>
            <p14:sldId id="467"/>
            <p14:sldId id="470"/>
            <p14:sldId id="471"/>
            <p14:sldId id="469"/>
            <p14:sldId id="472"/>
            <p14:sldId id="473"/>
            <p14:sldId id="468"/>
          </p14:sldIdLst>
        </p14:section>
        <p14:section name="Copilot" id="{DC881106-7417-4D2B-8561-0DA989A78F28}">
          <p14:sldIdLst>
            <p14:sldId id="424"/>
            <p14:sldId id="442"/>
            <p14:sldId id="443"/>
          </p14:sldIdLst>
        </p14:section>
        <p14:section name="End Section" id="{78AFEB6B-97CF-4BE8-AE70-4B9C4EB606F0}">
          <p14:sldIdLst>
            <p14:sldId id="38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BBDF9"/>
    <a:srgbClr val="FCEBF9"/>
    <a:srgbClr val="2B91AF"/>
    <a:srgbClr val="502BD3"/>
    <a:srgbClr val="8661C5"/>
    <a:srgbClr val="ED35D1"/>
    <a:srgbClr val="A073F8"/>
    <a:srgbClr val="D431BC"/>
    <a:srgbClr val="9169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285592-984E-4221-8467-EDE2AD930B22}" v="112" dt="2024-01-19T13:02:33.299"/>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79448" autoAdjust="0"/>
  </p:normalViewPr>
  <p:slideViewPr>
    <p:cSldViewPr snapToGrid="0">
      <p:cViewPr varScale="1">
        <p:scale>
          <a:sx n="89" d="100"/>
          <a:sy n="89" d="100"/>
        </p:scale>
        <p:origin x="3355" y="8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11AC33-1ADE-3542-A5FF-45D908F98F9D}" type="datetimeFigureOut">
              <a:rPr lang="en-US" smtClean="0"/>
              <a:t>11/11/2024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5E74FF-B95A-3049-B6BA-741949CDE00C}" type="slidenum">
              <a:rPr lang="en-US" smtClean="0"/>
              <a:t>‹N›</a:t>
            </a:fld>
            <a:endParaRPr lang="en-US"/>
          </a:p>
        </p:txBody>
      </p:sp>
    </p:spTree>
    <p:extLst>
      <p:ext uri="{BB962C8B-B14F-4D97-AF65-F5344CB8AC3E}">
        <p14:creationId xmlns:p14="http://schemas.microsoft.com/office/powerpoint/2010/main" val="3659631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5E74FF-B95A-3049-B6BA-741949CDE00C}" type="slidenum">
              <a:rPr lang="en-US" smtClean="0"/>
              <a:t>1</a:t>
            </a:fld>
            <a:endParaRPr lang="en-US"/>
          </a:p>
        </p:txBody>
      </p:sp>
    </p:spTree>
    <p:extLst>
      <p:ext uri="{BB962C8B-B14F-4D97-AF65-F5344CB8AC3E}">
        <p14:creationId xmlns:p14="http://schemas.microsoft.com/office/powerpoint/2010/main" val="65905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5E74FF-B95A-3049-B6BA-741949CDE00C}" type="slidenum">
              <a:rPr lang="en-US" smtClean="0"/>
              <a:t>2</a:t>
            </a:fld>
            <a:endParaRPr lang="en-US"/>
          </a:p>
        </p:txBody>
      </p:sp>
    </p:spTree>
    <p:extLst>
      <p:ext uri="{BB962C8B-B14F-4D97-AF65-F5344CB8AC3E}">
        <p14:creationId xmlns:p14="http://schemas.microsoft.com/office/powerpoint/2010/main" val="2604684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1866C-FBE2-BCB4-A85F-83E73A2C4BA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F81E799-5796-2964-CF41-4893D5D1174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5AC5452-D4D6-04AC-8C90-6FE36F7FC057}"/>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E35F2215-1938-A530-69C4-53D6D252D08B}"/>
              </a:ext>
            </a:extLst>
          </p:cNvPr>
          <p:cNvSpPr>
            <a:spLocks noGrp="1"/>
          </p:cNvSpPr>
          <p:nvPr>
            <p:ph type="sldNum" sz="quarter" idx="5"/>
          </p:nvPr>
        </p:nvSpPr>
        <p:spPr/>
        <p:txBody>
          <a:bodyPr/>
          <a:lstStyle/>
          <a:p>
            <a:fld id="{045E74FF-B95A-3049-B6BA-741949CDE00C}" type="slidenum">
              <a:rPr lang="en-US" smtClean="0"/>
              <a:t>64</a:t>
            </a:fld>
            <a:endParaRPr lang="en-US"/>
          </a:p>
        </p:txBody>
      </p:sp>
    </p:spTree>
    <p:extLst>
      <p:ext uri="{BB962C8B-B14F-4D97-AF65-F5344CB8AC3E}">
        <p14:creationId xmlns:p14="http://schemas.microsoft.com/office/powerpoint/2010/main" val="30727267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399F2-9FD3-8B4E-8048-995480BDB88F}"/>
              </a:ext>
            </a:extLst>
          </p:cNvPr>
          <p:cNvSpPr>
            <a:spLocks noGrp="1"/>
          </p:cNvSpPr>
          <p:nvPr>
            <p:ph type="title"/>
          </p:nvPr>
        </p:nvSpPr>
        <p:spPr>
          <a:xfrm>
            <a:off x="609600" y="152399"/>
            <a:ext cx="10972800" cy="822960"/>
          </a:xfrm>
        </p:spPr>
        <p:txBody>
          <a:bodyPr lIns="0" tIns="0" rIns="0" bIns="0"/>
          <a:lstStyle/>
          <a:p>
            <a:r>
              <a:rPr lang="en-US" dirty="0"/>
              <a:t>Click to edit Master title style</a:t>
            </a:r>
          </a:p>
        </p:txBody>
      </p:sp>
      <p:sp>
        <p:nvSpPr>
          <p:cNvPr id="3" name="Content Placeholder 2">
            <a:extLst>
              <a:ext uri="{FF2B5EF4-FFF2-40B4-BE49-F238E27FC236}">
                <a16:creationId xmlns:a16="http://schemas.microsoft.com/office/drawing/2014/main" id="{AAB54250-677E-6B4A-9CDF-D7632551AA79}"/>
              </a:ext>
            </a:extLst>
          </p:cNvPr>
          <p:cNvSpPr>
            <a:spLocks noGrp="1"/>
          </p:cNvSpPr>
          <p:nvPr>
            <p:ph idx="1"/>
          </p:nvPr>
        </p:nvSpPr>
        <p:spPr>
          <a:xfrm>
            <a:off x="609600" y="1223108"/>
            <a:ext cx="10972800" cy="5025291"/>
          </a:xfrm>
        </p:spPr>
        <p:txBody>
          <a:bodyPr lIns="0" tIns="0" rIns="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Immagine 3" descr="Dotnet liguria">
            <a:extLst>
              <a:ext uri="{FF2B5EF4-FFF2-40B4-BE49-F238E27FC236}">
                <a16:creationId xmlns:a16="http://schemas.microsoft.com/office/drawing/2014/main" id="{69E38AF0-57B0-692F-6530-E2CA76BDA8BA}"/>
              </a:ext>
            </a:extLst>
          </p:cNvPr>
          <p:cNvPicPr>
            <a:picLocks noChangeAspect="1"/>
          </p:cNvPicPr>
          <p:nvPr userDrawn="1"/>
        </p:nvPicPr>
        <p:blipFill>
          <a:blip r:embed="rId2"/>
          <a:stretch>
            <a:fillRect/>
          </a:stretch>
        </p:blipFill>
        <p:spPr>
          <a:xfrm>
            <a:off x="9988564" y="5481504"/>
            <a:ext cx="1259902" cy="548701"/>
          </a:xfrm>
          <a:prstGeom prst="rect">
            <a:avLst/>
          </a:prstGeom>
        </p:spPr>
      </p:pic>
    </p:spTree>
    <p:extLst>
      <p:ext uri="{BB962C8B-B14F-4D97-AF65-F5344CB8AC3E}">
        <p14:creationId xmlns:p14="http://schemas.microsoft.com/office/powerpoint/2010/main" val="11502139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757EB-4E89-E242-A168-D43300293B62}"/>
              </a:ext>
            </a:extLst>
          </p:cNvPr>
          <p:cNvSpPr>
            <a:spLocks noGrp="1"/>
          </p:cNvSpPr>
          <p:nvPr>
            <p:ph type="title"/>
          </p:nvPr>
        </p:nvSpPr>
        <p:spPr>
          <a:xfrm>
            <a:off x="609600" y="609600"/>
            <a:ext cx="7918784" cy="3952875"/>
          </a:xfrm>
        </p:spPr>
        <p:txBody>
          <a:bodyPr lIns="0" tIns="0" rIns="0" bIns="0"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775685AA-91AE-C64E-93AC-A496F2A7B1D3}"/>
              </a:ext>
            </a:extLst>
          </p:cNvPr>
          <p:cNvSpPr>
            <a:spLocks noGrp="1"/>
          </p:cNvSpPr>
          <p:nvPr>
            <p:ph type="body" idx="1"/>
          </p:nvPr>
        </p:nvSpPr>
        <p:spPr>
          <a:xfrm>
            <a:off x="609600" y="4589463"/>
            <a:ext cx="7918784" cy="1500187"/>
          </a:xfrm>
        </p:spPr>
        <p:txBody>
          <a:bodyPr lIns="0" tIns="0" rIns="0" bIns="0"/>
          <a:lstStyle>
            <a:lvl1pPr marL="0" indent="0">
              <a:buNone/>
              <a:defRPr sz="2400">
                <a:solidFill>
                  <a:srgbClr val="66666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6" name="Immagine 5" descr="Dotnet liguria">
            <a:extLst>
              <a:ext uri="{FF2B5EF4-FFF2-40B4-BE49-F238E27FC236}">
                <a16:creationId xmlns:a16="http://schemas.microsoft.com/office/drawing/2014/main" id="{EE5F4A4C-07A5-60AA-D260-D78C03613C61}"/>
              </a:ext>
            </a:extLst>
          </p:cNvPr>
          <p:cNvPicPr>
            <a:picLocks noChangeAspect="1"/>
          </p:cNvPicPr>
          <p:nvPr userDrawn="1"/>
        </p:nvPicPr>
        <p:blipFill>
          <a:blip r:embed="rId2"/>
          <a:stretch>
            <a:fillRect/>
          </a:stretch>
        </p:blipFill>
        <p:spPr>
          <a:xfrm>
            <a:off x="8098369" y="4459085"/>
            <a:ext cx="3484031" cy="1517334"/>
          </a:xfrm>
          <a:prstGeom prst="rect">
            <a:avLst/>
          </a:prstGeom>
        </p:spPr>
      </p:pic>
    </p:spTree>
    <p:extLst>
      <p:ext uri="{BB962C8B-B14F-4D97-AF65-F5344CB8AC3E}">
        <p14:creationId xmlns:p14="http://schemas.microsoft.com/office/powerpoint/2010/main" val="4220574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04CE51-D28B-B840-8D63-9996ADF3728A}"/>
              </a:ext>
            </a:extLst>
          </p:cNvPr>
          <p:cNvSpPr>
            <a:spLocks noGrp="1"/>
          </p:cNvSpPr>
          <p:nvPr>
            <p:ph type="title"/>
          </p:nvPr>
        </p:nvSpPr>
        <p:spPr>
          <a:xfrm>
            <a:off x="609600" y="609599"/>
            <a:ext cx="10972800" cy="822960"/>
          </a:xfrm>
          <a:prstGeom prst="rect">
            <a:avLst/>
          </a:prstGeom>
        </p:spPr>
        <p:txBody>
          <a:bodyPr vert="horz" lIns="0" tIns="0" rIns="0" bIns="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8A4CEE8-8D92-394C-8F53-0459CF7637F4}"/>
              </a:ext>
            </a:extLst>
          </p:cNvPr>
          <p:cNvSpPr>
            <a:spLocks noGrp="1"/>
          </p:cNvSpPr>
          <p:nvPr>
            <p:ph type="body" idx="1"/>
          </p:nvPr>
        </p:nvSpPr>
        <p:spPr>
          <a:xfrm>
            <a:off x="609600" y="1825624"/>
            <a:ext cx="10972800" cy="4422775"/>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58044255"/>
      </p:ext>
    </p:extLst>
  </p:cSld>
  <p:clrMap bg1="lt1" tx1="dk1" bg2="lt2" tx2="dk2" accent1="accent1" accent2="accent2" accent3="accent3" accent4="accent4" accent5="accent5" accent6="accent6" hlink="hlink" folHlink="folHlink"/>
  <p:sldLayoutIdLst>
    <p:sldLayoutId id="2147483663" r:id="rId1"/>
    <p:sldLayoutId id="2147483679" r:id="rId2"/>
  </p:sldLayoutIdLst>
  <p:txStyles>
    <p:titleStyle>
      <a:lvl1pPr algn="l" defTabSz="914400" rtl="0" eaLnBrk="1" latinLnBrk="0" hangingPunct="1">
        <a:lnSpc>
          <a:spcPct val="90000"/>
        </a:lnSpc>
        <a:spcBef>
          <a:spcPct val="0"/>
        </a:spcBef>
        <a:buNone/>
        <a:defRPr sz="4400" b="0" i="0" kern="1200" spc="-50" baseline="0">
          <a:solidFill>
            <a:schemeClr val="tx2">
              <a:lumMod val="50000"/>
            </a:schemeClr>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lumMod val="50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lumMod val="50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50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50000"/>
            </a:schemeClr>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50000"/>
            </a:schemeClr>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92" userDrawn="1">
          <p15:clr>
            <a:srgbClr val="F26B43"/>
          </p15:clr>
        </p15:guide>
        <p15:guide id="4" pos="192" userDrawn="1">
          <p15:clr>
            <a:srgbClr val="F26B43"/>
          </p15:clr>
        </p15:guide>
        <p15:guide id="5" pos="7488" userDrawn="1">
          <p15:clr>
            <a:srgbClr val="F26B43"/>
          </p15:clr>
        </p15:guide>
        <p15:guide id="6" orient="horz" pos="4128" userDrawn="1">
          <p15:clr>
            <a:srgbClr val="F26B43"/>
          </p15:clr>
        </p15:guide>
        <p15:guide id="7" pos="384" userDrawn="1">
          <p15:clr>
            <a:srgbClr val="F26B43"/>
          </p15:clr>
        </p15:guide>
        <p15:guide id="8" orient="horz" pos="384" userDrawn="1">
          <p15:clr>
            <a:srgbClr val="F26B43"/>
          </p15:clr>
        </p15:guide>
        <p15:guide id="9" pos="7296" userDrawn="1">
          <p15:clr>
            <a:srgbClr val="F26B43"/>
          </p15:clr>
        </p15:guide>
        <p15:guide id="10" orient="horz" pos="393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merlin.keantex.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a.merlin@keant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blogs.nvidia.com/blog/2022/03/25/what-is-a-transformer-model/"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ai.google/discover/palm2" TargetMode="External"/><Relationship Id="rId2" Type="http://schemas.openxmlformats.org/officeDocument/2006/relationships/hyperlink" Target="https://www.aranzulla.it/come-spostare-le-foto-da-google-foto-1689451.html"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WsEQjeZoEng"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www.industry4business.it/?__hstc=116681753.c2ab76b665c5873c0105c1e4ce3e5276.1731011087073.1731011087073.1731011087073.1&amp;__hssc=116681753.1.1731011087073&amp;__hsfp=1039673044" TargetMode="Externa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https://www.industry4business.it/?__hstc=116681753.c2ab76b665c5873c0105c1e4ce3e5276.1731011087073.1731011087073.1731011087073.1&amp;__hssc=116681753.1.1731011087073&amp;__hsfp=1039673044" TargetMode="Externa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www.mimit.gov.it/it/notizie-stampa/mimit-dl-pnrr-al-via-transizione-5-0-6-3-miliardi-per-la-sfida-green-e-digitale-delle-imprese" TargetMode="External"/><Relationship Id="rId2" Type="http://schemas.openxmlformats.org/officeDocument/2006/relationships/hyperlink" Target="https://www.mise.gov.it/index.php/it/transizione40"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covisian.com/it/tech-post/come-funziona-intelligenza-artificiale-generativa/"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hyperlink" Target="https://covisian.com/it/tech-post/quanti-tipi-di-intelligenza-artificiale-esistono-e-quali-sono-le-loro-differenze/" TargetMode="Externa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C5279-2990-3421-1E16-3202EAD8691E}"/>
              </a:ext>
            </a:extLst>
          </p:cNvPr>
          <p:cNvSpPr>
            <a:spLocks noGrp="1"/>
          </p:cNvSpPr>
          <p:nvPr>
            <p:ph type="title"/>
          </p:nvPr>
        </p:nvSpPr>
        <p:spPr>
          <a:xfrm>
            <a:off x="609600" y="609600"/>
            <a:ext cx="7918784" cy="3952875"/>
          </a:xfrm>
        </p:spPr>
        <p:txBody>
          <a:bodyPr/>
          <a:lstStyle/>
          <a:p>
            <a:r>
              <a:rPr lang="en-US" dirty="0"/>
              <a:t>AI </a:t>
            </a:r>
            <a:r>
              <a:rPr lang="en-US" dirty="0" err="1"/>
              <a:t>Generativa</a:t>
            </a:r>
            <a:r>
              <a:rPr lang="en-US" dirty="0"/>
              <a:t>, </a:t>
            </a:r>
            <a:r>
              <a:rPr lang="en-US" dirty="0" err="1"/>
              <a:t>Evoluzione</a:t>
            </a:r>
            <a:r>
              <a:rPr lang="en-US" dirty="0"/>
              <a:t> e </a:t>
            </a:r>
            <a:r>
              <a:rPr lang="en-US" dirty="0" err="1"/>
              <a:t>futuro</a:t>
            </a:r>
            <a:endParaRPr lang="en-US" dirty="0"/>
          </a:p>
        </p:txBody>
      </p:sp>
      <p:sp>
        <p:nvSpPr>
          <p:cNvPr id="3" name="Text Placeholder 2">
            <a:extLst>
              <a:ext uri="{FF2B5EF4-FFF2-40B4-BE49-F238E27FC236}">
                <a16:creationId xmlns:a16="http://schemas.microsoft.com/office/drawing/2014/main" id="{A15964E6-E7D3-8296-BCB1-3E50CA18CCC5}"/>
              </a:ext>
            </a:extLst>
          </p:cNvPr>
          <p:cNvSpPr>
            <a:spLocks noGrp="1"/>
          </p:cNvSpPr>
          <p:nvPr>
            <p:ph type="body" idx="1"/>
          </p:nvPr>
        </p:nvSpPr>
        <p:spPr>
          <a:xfrm>
            <a:off x="609600" y="4589463"/>
            <a:ext cx="7918784" cy="1500187"/>
          </a:xfrm>
        </p:spPr>
        <p:txBody>
          <a:bodyPr/>
          <a:lstStyle/>
          <a:p>
            <a:r>
              <a:rPr lang="en-US" dirty="0"/>
              <a:t>Genova – 08/11/2024</a:t>
            </a:r>
          </a:p>
        </p:txBody>
      </p:sp>
    </p:spTree>
    <p:extLst>
      <p:ext uri="{BB962C8B-B14F-4D97-AF65-F5344CB8AC3E}">
        <p14:creationId xmlns:p14="http://schemas.microsoft.com/office/powerpoint/2010/main" val="2658232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937C0B-2062-2F0D-707B-77ED625A07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6B55D0-8DDD-432B-7A91-BD2B4727D3D3}"/>
              </a:ext>
            </a:extLst>
          </p:cNvPr>
          <p:cNvSpPr>
            <a:spLocks noGrp="1"/>
          </p:cNvSpPr>
          <p:nvPr>
            <p:ph type="title"/>
          </p:nvPr>
        </p:nvSpPr>
        <p:spPr/>
        <p:txBody>
          <a:bodyPr/>
          <a:lstStyle/>
          <a:p>
            <a:r>
              <a:rPr lang="en-US" dirty="0"/>
              <a:t>Intro - </a:t>
            </a:r>
            <a:r>
              <a:rPr lang="en-US" dirty="0" err="1"/>
              <a:t>Etica</a:t>
            </a:r>
            <a:r>
              <a:rPr lang="en-US" dirty="0"/>
              <a:t> e </a:t>
            </a:r>
            <a:r>
              <a:rPr lang="en-US" dirty="0" err="1"/>
              <a:t>sicurezza</a:t>
            </a:r>
            <a:endParaRPr lang="en-US" dirty="0"/>
          </a:p>
        </p:txBody>
      </p:sp>
      <p:sp>
        <p:nvSpPr>
          <p:cNvPr id="4" name="Content Placeholder 3">
            <a:extLst>
              <a:ext uri="{FF2B5EF4-FFF2-40B4-BE49-F238E27FC236}">
                <a16:creationId xmlns:a16="http://schemas.microsoft.com/office/drawing/2014/main" id="{E2CDF903-DFDB-0896-1CC0-20E3F7272AC5}"/>
              </a:ext>
            </a:extLst>
          </p:cNvPr>
          <p:cNvSpPr>
            <a:spLocks noGrp="1"/>
          </p:cNvSpPr>
          <p:nvPr>
            <p:ph idx="1"/>
          </p:nvPr>
        </p:nvSpPr>
        <p:spPr/>
        <p:txBody>
          <a:bodyPr/>
          <a:lstStyle/>
          <a:p>
            <a:pPr>
              <a:spcBef>
                <a:spcPts val="600"/>
              </a:spcBef>
            </a:pPr>
            <a:r>
              <a:rPr lang="it-IT" dirty="0"/>
              <a:t>I modelli integrano policy di sicurezza e linee guida etiche, cercando di evitare la generazione di contenuti offensivi, inaccurati o dannosi. </a:t>
            </a:r>
          </a:p>
          <a:p>
            <a:pPr>
              <a:spcBef>
                <a:spcPts val="600"/>
              </a:spcBef>
            </a:pPr>
            <a:endParaRPr lang="it-IT" dirty="0"/>
          </a:p>
          <a:p>
            <a:pPr>
              <a:spcBef>
                <a:spcPts val="600"/>
              </a:spcBef>
            </a:pPr>
            <a:r>
              <a:rPr lang="it-IT" dirty="0"/>
              <a:t>I modelli lavorano anche per limitare i </a:t>
            </a:r>
            <a:r>
              <a:rPr lang="it-IT" dirty="0" err="1"/>
              <a:t>bias</a:t>
            </a:r>
            <a:r>
              <a:rPr lang="it-IT" dirty="0"/>
              <a:t> nei dati, OpenAI e Google adottano approcci leggermente diversi in base alla filosofia aziendale e alle normative in cui operano.</a:t>
            </a:r>
            <a:endParaRPr lang="en-US" u="sng" dirty="0">
              <a:solidFill>
                <a:srgbClr val="502BD3"/>
              </a:solidFill>
            </a:endParaRPr>
          </a:p>
        </p:txBody>
      </p:sp>
    </p:spTree>
    <p:extLst>
      <p:ext uri="{BB962C8B-B14F-4D97-AF65-F5344CB8AC3E}">
        <p14:creationId xmlns:p14="http://schemas.microsoft.com/office/powerpoint/2010/main" val="1667706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0CAC41-C99C-0C74-6C60-8B7F48163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9B7268-7E5E-D7C6-FE21-70DC819C4406}"/>
              </a:ext>
            </a:extLst>
          </p:cNvPr>
          <p:cNvSpPr>
            <a:spLocks noGrp="1"/>
          </p:cNvSpPr>
          <p:nvPr>
            <p:ph type="title"/>
          </p:nvPr>
        </p:nvSpPr>
        <p:spPr/>
        <p:txBody>
          <a:bodyPr/>
          <a:lstStyle/>
          <a:p>
            <a:r>
              <a:rPr lang="en-US" dirty="0"/>
              <a:t>GPT - Intro</a:t>
            </a:r>
          </a:p>
        </p:txBody>
      </p:sp>
      <p:sp>
        <p:nvSpPr>
          <p:cNvPr id="4" name="Content Placeholder 3">
            <a:extLst>
              <a:ext uri="{FF2B5EF4-FFF2-40B4-BE49-F238E27FC236}">
                <a16:creationId xmlns:a16="http://schemas.microsoft.com/office/drawing/2014/main" id="{CB6FC05D-E10C-0DAE-78FC-C9D81B3F470B}"/>
              </a:ext>
            </a:extLst>
          </p:cNvPr>
          <p:cNvSpPr>
            <a:spLocks noGrp="1"/>
          </p:cNvSpPr>
          <p:nvPr>
            <p:ph idx="1"/>
          </p:nvPr>
        </p:nvSpPr>
        <p:spPr/>
        <p:txBody>
          <a:bodyPr/>
          <a:lstStyle/>
          <a:p>
            <a:r>
              <a:rPr lang="it-IT" dirty="0"/>
              <a:t>GPT (</a:t>
            </a:r>
            <a:r>
              <a:rPr lang="it-IT" b="1" dirty="0"/>
              <a:t>Generative </a:t>
            </a:r>
            <a:r>
              <a:rPr lang="it-IT" b="1" dirty="0" err="1"/>
              <a:t>Pre-trained</a:t>
            </a:r>
            <a:r>
              <a:rPr lang="it-IT" b="1" dirty="0"/>
              <a:t> Transformer</a:t>
            </a:r>
            <a:r>
              <a:rPr lang="it-IT" dirty="0"/>
              <a:t>) è un modello di linguaggio generativo sviluppato da OpenAI.</a:t>
            </a:r>
          </a:p>
          <a:p>
            <a:endParaRPr lang="it-IT" dirty="0"/>
          </a:p>
          <a:p>
            <a:pPr lvl="1">
              <a:spcBef>
                <a:spcPts val="1200"/>
              </a:spcBef>
            </a:pPr>
            <a:r>
              <a:rPr lang="it-IT" dirty="0"/>
              <a:t>GPT è progettato per comprendere e generare testo</a:t>
            </a:r>
          </a:p>
          <a:p>
            <a:pPr lvl="1">
              <a:spcBef>
                <a:spcPts val="1200"/>
              </a:spcBef>
            </a:pPr>
            <a:r>
              <a:rPr lang="it-IT" dirty="0"/>
              <a:t>È basato su una rete neurale immensa, con milioni di parametri</a:t>
            </a:r>
          </a:p>
          <a:p>
            <a:pPr lvl="1">
              <a:spcBef>
                <a:spcPts val="1200"/>
              </a:spcBef>
            </a:pPr>
            <a:r>
              <a:rPr lang="it-IT" dirty="0" err="1"/>
              <a:t>Tokenizzazione</a:t>
            </a:r>
            <a:endParaRPr lang="it-IT" dirty="0"/>
          </a:p>
          <a:p>
            <a:pPr lvl="1">
              <a:spcBef>
                <a:spcPts val="1200"/>
              </a:spcBef>
            </a:pPr>
            <a:r>
              <a:rPr lang="it-IT" dirty="0" err="1"/>
              <a:t>Embedding</a:t>
            </a:r>
            <a:endParaRPr lang="it-IT" dirty="0"/>
          </a:p>
          <a:p>
            <a:pPr lvl="1">
              <a:spcBef>
                <a:spcPts val="1200"/>
              </a:spcBef>
            </a:pPr>
            <a:r>
              <a:rPr lang="it-IT" dirty="0"/>
              <a:t>Funzione di probabilità</a:t>
            </a:r>
          </a:p>
          <a:p>
            <a:pPr lvl="1">
              <a:buFontTx/>
              <a:buChar char="-"/>
            </a:pPr>
            <a:endParaRPr lang="it-IT" dirty="0"/>
          </a:p>
          <a:p>
            <a:pPr marL="0" indent="0">
              <a:spcBef>
                <a:spcPts val="3000"/>
              </a:spcBef>
              <a:buNone/>
            </a:pPr>
            <a:endParaRPr lang="en-US" u="sng" dirty="0">
              <a:solidFill>
                <a:srgbClr val="502BD3"/>
              </a:solidFill>
            </a:endParaRPr>
          </a:p>
        </p:txBody>
      </p:sp>
    </p:spTree>
    <p:extLst>
      <p:ext uri="{BB962C8B-B14F-4D97-AF65-F5344CB8AC3E}">
        <p14:creationId xmlns:p14="http://schemas.microsoft.com/office/powerpoint/2010/main" val="2271274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48A12-40E4-F971-BF62-2B846EF66C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78116F-59B3-04B3-58C7-37DEB98A3267}"/>
              </a:ext>
            </a:extLst>
          </p:cNvPr>
          <p:cNvSpPr>
            <a:spLocks noGrp="1"/>
          </p:cNvSpPr>
          <p:nvPr>
            <p:ph type="title"/>
          </p:nvPr>
        </p:nvSpPr>
        <p:spPr/>
        <p:txBody>
          <a:bodyPr/>
          <a:lstStyle/>
          <a:p>
            <a:r>
              <a:rPr lang="en-US" dirty="0"/>
              <a:t>GPT – Tappe </a:t>
            </a:r>
            <a:r>
              <a:rPr lang="en-US" dirty="0" err="1"/>
              <a:t>fondamentali</a:t>
            </a:r>
            <a:endParaRPr lang="en-US" dirty="0"/>
          </a:p>
        </p:txBody>
      </p:sp>
      <p:sp>
        <p:nvSpPr>
          <p:cNvPr id="4" name="Content Placeholder 3">
            <a:extLst>
              <a:ext uri="{FF2B5EF4-FFF2-40B4-BE49-F238E27FC236}">
                <a16:creationId xmlns:a16="http://schemas.microsoft.com/office/drawing/2014/main" id="{97680BDA-9211-47DA-DF53-B6C207E7AA39}"/>
              </a:ext>
            </a:extLst>
          </p:cNvPr>
          <p:cNvSpPr>
            <a:spLocks noGrp="1"/>
          </p:cNvSpPr>
          <p:nvPr>
            <p:ph idx="1"/>
          </p:nvPr>
        </p:nvSpPr>
        <p:spPr/>
        <p:txBody>
          <a:bodyPr>
            <a:normAutofit/>
          </a:bodyPr>
          <a:lstStyle/>
          <a:p>
            <a:pPr lvl="1">
              <a:spcBef>
                <a:spcPts val="3000"/>
              </a:spcBef>
            </a:pPr>
            <a:r>
              <a:rPr lang="en-US" dirty="0"/>
              <a:t>23 Marzo 2023 – </a:t>
            </a:r>
            <a:r>
              <a:rPr lang="en-US" dirty="0" err="1"/>
              <a:t>Distribuzione</a:t>
            </a:r>
            <a:r>
              <a:rPr lang="en-US" dirty="0"/>
              <a:t> </a:t>
            </a:r>
            <a:r>
              <a:rPr lang="en-US" dirty="0" err="1"/>
              <a:t>dei</a:t>
            </a:r>
            <a:r>
              <a:rPr lang="en-US" dirty="0"/>
              <a:t> </a:t>
            </a:r>
            <a:r>
              <a:rPr lang="en-US" dirty="0" err="1"/>
              <a:t>primi</a:t>
            </a:r>
            <a:r>
              <a:rPr lang="en-US" dirty="0"/>
              <a:t> plugin</a:t>
            </a:r>
          </a:p>
          <a:p>
            <a:pPr lvl="1">
              <a:spcBef>
                <a:spcPts val="3000"/>
              </a:spcBef>
            </a:pPr>
            <a:r>
              <a:rPr lang="en-US" dirty="0"/>
              <a:t>25 Aprile 2023 – Prime Privacy Policy </a:t>
            </a:r>
            <a:r>
              <a:rPr lang="en-US" dirty="0" err="1"/>
              <a:t>Aggiuntive</a:t>
            </a:r>
            <a:endParaRPr lang="en-US" dirty="0"/>
          </a:p>
          <a:p>
            <a:pPr lvl="1">
              <a:spcBef>
                <a:spcPts val="3000"/>
              </a:spcBef>
            </a:pPr>
            <a:r>
              <a:rPr lang="en-US" dirty="0"/>
              <a:t>6 Novembre 2023 – Chatbot con API</a:t>
            </a:r>
          </a:p>
        </p:txBody>
      </p:sp>
    </p:spTree>
    <p:extLst>
      <p:ext uri="{BB962C8B-B14F-4D97-AF65-F5344CB8AC3E}">
        <p14:creationId xmlns:p14="http://schemas.microsoft.com/office/powerpoint/2010/main" val="1419721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B53910-AF58-900C-2DFD-84263162D2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5B159E-5399-ADF6-2288-C03E70E7FB11}"/>
              </a:ext>
            </a:extLst>
          </p:cNvPr>
          <p:cNvSpPr>
            <a:spLocks noGrp="1"/>
          </p:cNvSpPr>
          <p:nvPr>
            <p:ph type="title"/>
          </p:nvPr>
        </p:nvSpPr>
        <p:spPr/>
        <p:txBody>
          <a:bodyPr/>
          <a:lstStyle/>
          <a:p>
            <a:r>
              <a:rPr lang="en-US" dirty="0"/>
              <a:t>GPT – </a:t>
            </a:r>
            <a:r>
              <a:rPr lang="en-US" dirty="0" err="1"/>
              <a:t>Evoluzione</a:t>
            </a:r>
            <a:r>
              <a:rPr lang="en-US" dirty="0"/>
              <a:t> </a:t>
            </a:r>
            <a:r>
              <a:rPr lang="en-US" dirty="0" err="1"/>
              <a:t>dei</a:t>
            </a:r>
            <a:r>
              <a:rPr lang="en-US" dirty="0"/>
              <a:t> </a:t>
            </a:r>
            <a:r>
              <a:rPr lang="en-US" dirty="0" err="1"/>
              <a:t>modelli</a:t>
            </a:r>
            <a:endParaRPr lang="en-US" dirty="0"/>
          </a:p>
        </p:txBody>
      </p:sp>
      <p:sp>
        <p:nvSpPr>
          <p:cNvPr id="4" name="Content Placeholder 3">
            <a:extLst>
              <a:ext uri="{FF2B5EF4-FFF2-40B4-BE49-F238E27FC236}">
                <a16:creationId xmlns:a16="http://schemas.microsoft.com/office/drawing/2014/main" id="{3B2D65CC-18B5-8C01-D258-46D260DECEA6}"/>
              </a:ext>
            </a:extLst>
          </p:cNvPr>
          <p:cNvSpPr>
            <a:spLocks noGrp="1"/>
          </p:cNvSpPr>
          <p:nvPr>
            <p:ph idx="1"/>
          </p:nvPr>
        </p:nvSpPr>
        <p:spPr/>
        <p:txBody>
          <a:bodyPr>
            <a:normAutofit lnSpcReduction="10000"/>
          </a:bodyPr>
          <a:lstStyle/>
          <a:p>
            <a:r>
              <a:rPr lang="it-IT" b="1" dirty="0"/>
              <a:t>GPT-1 (2018):</a:t>
            </a:r>
            <a:r>
              <a:rPr lang="it-IT" dirty="0"/>
              <a:t> Il primo modello GPT ha introdotto l'uso dei trasformatori per la generazione di testo, dimostrando la capacità di comprendere e produrre linguaggio naturale in modo coerente. </a:t>
            </a:r>
          </a:p>
          <a:p>
            <a:endParaRPr lang="it-IT" b="1" dirty="0"/>
          </a:p>
          <a:p>
            <a:r>
              <a:rPr lang="it-IT" b="1" dirty="0"/>
              <a:t>GPT-2 (2019):</a:t>
            </a:r>
            <a:r>
              <a:rPr lang="it-IT" dirty="0"/>
              <a:t> Con un aumento significativo dei parametri, GPT-2 ha migliorato la qualità e la coerenza del testo generato, ampliando le applicazioni possibili. </a:t>
            </a:r>
          </a:p>
          <a:p>
            <a:pPr marL="0" indent="0">
              <a:buNone/>
            </a:pPr>
            <a:endParaRPr lang="it-IT" dirty="0"/>
          </a:p>
          <a:p>
            <a:r>
              <a:rPr lang="it-IT" b="1" dirty="0"/>
              <a:t>GPT-3 (2020):</a:t>
            </a:r>
            <a:r>
              <a:rPr lang="it-IT" dirty="0"/>
              <a:t> Con 175 miliardi di parametri, GPT-3 ha mostrato una comprensione più profonda del linguaggio, consentendo applicazioni avanzate come ChatGPT. </a:t>
            </a:r>
          </a:p>
          <a:p>
            <a:pPr marL="0" indent="0">
              <a:spcBef>
                <a:spcPts val="3000"/>
              </a:spcBef>
              <a:buNone/>
            </a:pPr>
            <a:endParaRPr lang="en-US" u="sng" dirty="0">
              <a:solidFill>
                <a:srgbClr val="502BD3"/>
              </a:solidFill>
            </a:endParaRPr>
          </a:p>
        </p:txBody>
      </p:sp>
    </p:spTree>
    <p:extLst>
      <p:ext uri="{BB962C8B-B14F-4D97-AF65-F5344CB8AC3E}">
        <p14:creationId xmlns:p14="http://schemas.microsoft.com/office/powerpoint/2010/main" val="2046282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02C63-4E29-D6A2-07FF-4B7E6E07F2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AB7DDB-88CD-CC04-C3F9-455662D39845}"/>
              </a:ext>
            </a:extLst>
          </p:cNvPr>
          <p:cNvSpPr>
            <a:spLocks noGrp="1"/>
          </p:cNvSpPr>
          <p:nvPr>
            <p:ph type="title"/>
          </p:nvPr>
        </p:nvSpPr>
        <p:spPr/>
        <p:txBody>
          <a:bodyPr/>
          <a:lstStyle/>
          <a:p>
            <a:r>
              <a:rPr lang="en-US" dirty="0"/>
              <a:t>GPT – </a:t>
            </a:r>
            <a:r>
              <a:rPr lang="en-US" dirty="0" err="1"/>
              <a:t>Evoluzione</a:t>
            </a:r>
            <a:r>
              <a:rPr lang="en-US" dirty="0"/>
              <a:t> </a:t>
            </a:r>
            <a:r>
              <a:rPr lang="en-US" dirty="0" err="1"/>
              <a:t>dei</a:t>
            </a:r>
            <a:r>
              <a:rPr lang="en-US" dirty="0"/>
              <a:t> </a:t>
            </a:r>
            <a:r>
              <a:rPr lang="en-US" dirty="0" err="1"/>
              <a:t>modelli</a:t>
            </a:r>
            <a:endParaRPr lang="en-US" dirty="0"/>
          </a:p>
        </p:txBody>
      </p:sp>
      <p:sp>
        <p:nvSpPr>
          <p:cNvPr id="4" name="Content Placeholder 3">
            <a:extLst>
              <a:ext uri="{FF2B5EF4-FFF2-40B4-BE49-F238E27FC236}">
                <a16:creationId xmlns:a16="http://schemas.microsoft.com/office/drawing/2014/main" id="{217FD511-1365-D201-3931-25282216F73A}"/>
              </a:ext>
            </a:extLst>
          </p:cNvPr>
          <p:cNvSpPr>
            <a:spLocks noGrp="1"/>
          </p:cNvSpPr>
          <p:nvPr>
            <p:ph idx="1"/>
          </p:nvPr>
        </p:nvSpPr>
        <p:spPr/>
        <p:txBody>
          <a:bodyPr>
            <a:normAutofit/>
          </a:bodyPr>
          <a:lstStyle/>
          <a:p>
            <a:r>
              <a:rPr lang="it-IT" b="1" dirty="0"/>
              <a:t>GPT-4 (2023):</a:t>
            </a:r>
            <a:r>
              <a:rPr lang="it-IT" dirty="0"/>
              <a:t> Rilasciato nel marzo 2023, GPT-4 ha introdotto capacità multimodali, elaborando sia testo che immagini, e migliorando ulteriormente la comprensione e la generazione del linguaggio.</a:t>
            </a:r>
          </a:p>
          <a:p>
            <a:pPr>
              <a:spcBef>
                <a:spcPts val="3000"/>
              </a:spcBef>
            </a:pPr>
            <a:r>
              <a:rPr lang="it-IT" b="1" dirty="0"/>
              <a:t>GPT-4o (2024):</a:t>
            </a:r>
            <a:r>
              <a:rPr lang="it-IT" dirty="0"/>
              <a:t> Annunciato nel maggio 2024, GPT-4o ha ampliato le capacità multimodali, includendo l'elaborazione di testo, immagini e audio, e ha raggiunto risultati all'avanguardia in benchmark di voce, multilinguismo e visione. </a:t>
            </a:r>
          </a:p>
          <a:p>
            <a:pPr marL="0" indent="0">
              <a:spcBef>
                <a:spcPts val="3000"/>
              </a:spcBef>
              <a:buNone/>
            </a:pPr>
            <a:endParaRPr lang="en-US" u="sng" dirty="0">
              <a:solidFill>
                <a:srgbClr val="502BD3"/>
              </a:solidFill>
            </a:endParaRPr>
          </a:p>
        </p:txBody>
      </p:sp>
    </p:spTree>
    <p:extLst>
      <p:ext uri="{BB962C8B-B14F-4D97-AF65-F5344CB8AC3E}">
        <p14:creationId xmlns:p14="http://schemas.microsoft.com/office/powerpoint/2010/main" val="409474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72E91-4DCF-355D-98A6-A32F7559AF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7963C3-F057-EF54-2054-1E62EE30BF3F}"/>
              </a:ext>
            </a:extLst>
          </p:cNvPr>
          <p:cNvSpPr>
            <a:spLocks noGrp="1"/>
          </p:cNvSpPr>
          <p:nvPr>
            <p:ph type="title"/>
          </p:nvPr>
        </p:nvSpPr>
        <p:spPr/>
        <p:txBody>
          <a:bodyPr/>
          <a:lstStyle/>
          <a:p>
            <a:r>
              <a:rPr lang="en-US" dirty="0"/>
              <a:t>GPT – </a:t>
            </a:r>
            <a:r>
              <a:rPr lang="en-US" dirty="0" err="1"/>
              <a:t>Evoluzione</a:t>
            </a:r>
            <a:r>
              <a:rPr lang="en-US" dirty="0"/>
              <a:t> </a:t>
            </a:r>
            <a:r>
              <a:rPr lang="en-US" dirty="0" err="1"/>
              <a:t>dei</a:t>
            </a:r>
            <a:r>
              <a:rPr lang="en-US" dirty="0"/>
              <a:t> </a:t>
            </a:r>
            <a:r>
              <a:rPr lang="en-US" dirty="0" err="1"/>
              <a:t>modelli</a:t>
            </a:r>
            <a:endParaRPr lang="en-US" dirty="0"/>
          </a:p>
        </p:txBody>
      </p:sp>
      <p:sp>
        <p:nvSpPr>
          <p:cNvPr id="4" name="Content Placeholder 3">
            <a:extLst>
              <a:ext uri="{FF2B5EF4-FFF2-40B4-BE49-F238E27FC236}">
                <a16:creationId xmlns:a16="http://schemas.microsoft.com/office/drawing/2014/main" id="{77F7EA15-DEFA-06C6-2FD1-1BFD38B1419F}"/>
              </a:ext>
            </a:extLst>
          </p:cNvPr>
          <p:cNvSpPr>
            <a:spLocks noGrp="1"/>
          </p:cNvSpPr>
          <p:nvPr>
            <p:ph idx="1"/>
          </p:nvPr>
        </p:nvSpPr>
        <p:spPr/>
        <p:txBody>
          <a:bodyPr>
            <a:normAutofit/>
          </a:bodyPr>
          <a:lstStyle/>
          <a:p>
            <a:r>
              <a:rPr lang="it-IT" b="1" dirty="0"/>
              <a:t>o1-preview e o1-mini (2024):</a:t>
            </a:r>
            <a:r>
              <a:rPr lang="it-IT" dirty="0"/>
              <a:t> Nel settembre 2024, OpenAI ha rilasciato i modelli o1-preview e o1-mini, progettati per migliorare l'accuratezza attraverso un'elaborazione più approfondita delle risposte, risultando particolarmente efficaci in compiti di scienza, codifica e ragionamento.</a:t>
            </a:r>
          </a:p>
          <a:p>
            <a:endParaRPr lang="it-IT" dirty="0"/>
          </a:p>
          <a:p>
            <a:r>
              <a:rPr lang="it-IT" b="1" dirty="0"/>
              <a:t>GPT5</a:t>
            </a:r>
            <a:r>
              <a:rPr lang="it-IT" dirty="0"/>
              <a:t> e </a:t>
            </a:r>
            <a:r>
              <a:rPr lang="it-IT" b="1" dirty="0"/>
              <a:t>GPT6</a:t>
            </a:r>
            <a:r>
              <a:rPr lang="it-IT" dirty="0"/>
              <a:t> potrebbero generare risposte non distinguibili da quelle umane </a:t>
            </a:r>
          </a:p>
          <a:p>
            <a:pPr marL="0" indent="0">
              <a:spcBef>
                <a:spcPts val="3000"/>
              </a:spcBef>
              <a:buNone/>
            </a:pPr>
            <a:endParaRPr lang="en-US" u="sng" dirty="0">
              <a:solidFill>
                <a:srgbClr val="502BD3"/>
              </a:solidFill>
            </a:endParaRPr>
          </a:p>
        </p:txBody>
      </p:sp>
    </p:spTree>
    <p:extLst>
      <p:ext uri="{BB962C8B-B14F-4D97-AF65-F5344CB8AC3E}">
        <p14:creationId xmlns:p14="http://schemas.microsoft.com/office/powerpoint/2010/main" val="3105284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ABFB99-26EC-516C-6EC4-EBB063D8BA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238009-B672-8361-E813-53B610C2CF8E}"/>
              </a:ext>
            </a:extLst>
          </p:cNvPr>
          <p:cNvSpPr>
            <a:spLocks noGrp="1"/>
          </p:cNvSpPr>
          <p:nvPr>
            <p:ph type="title"/>
          </p:nvPr>
        </p:nvSpPr>
        <p:spPr/>
        <p:txBody>
          <a:bodyPr/>
          <a:lstStyle/>
          <a:p>
            <a:r>
              <a:rPr lang="en-US" dirty="0"/>
              <a:t>GPT - Intro</a:t>
            </a:r>
          </a:p>
        </p:txBody>
      </p:sp>
      <p:sp>
        <p:nvSpPr>
          <p:cNvPr id="4" name="Content Placeholder 3">
            <a:extLst>
              <a:ext uri="{FF2B5EF4-FFF2-40B4-BE49-F238E27FC236}">
                <a16:creationId xmlns:a16="http://schemas.microsoft.com/office/drawing/2014/main" id="{14810948-976B-4CDA-C9F0-734901C097DE}"/>
              </a:ext>
            </a:extLst>
          </p:cNvPr>
          <p:cNvSpPr>
            <a:spLocks noGrp="1"/>
          </p:cNvSpPr>
          <p:nvPr>
            <p:ph idx="1"/>
          </p:nvPr>
        </p:nvSpPr>
        <p:spPr/>
        <p:txBody>
          <a:bodyPr/>
          <a:lstStyle/>
          <a:p>
            <a:r>
              <a:rPr lang="it-IT" dirty="0"/>
              <a:t>Token possono essere parole intere, frammenti di parole o persino simboli di punteggiatura</a:t>
            </a:r>
          </a:p>
          <a:p>
            <a:endParaRPr lang="it-IT" dirty="0"/>
          </a:p>
          <a:p>
            <a:r>
              <a:rPr lang="it-IT" dirty="0"/>
              <a:t>Quando si fornisce un input di testo a GPT, viene suddiviso in token prima che il modello lo processi. </a:t>
            </a:r>
          </a:p>
          <a:p>
            <a:endParaRPr lang="it-IT" u="sng" dirty="0">
              <a:solidFill>
                <a:srgbClr val="502BD3"/>
              </a:solidFill>
            </a:endParaRPr>
          </a:p>
          <a:p>
            <a:r>
              <a:rPr lang="it-IT" dirty="0"/>
              <a:t>La qualità della risposta dipende anche dal contesto</a:t>
            </a:r>
            <a:endParaRPr lang="en-US" dirty="0"/>
          </a:p>
        </p:txBody>
      </p:sp>
    </p:spTree>
    <p:extLst>
      <p:ext uri="{BB962C8B-B14F-4D97-AF65-F5344CB8AC3E}">
        <p14:creationId xmlns:p14="http://schemas.microsoft.com/office/powerpoint/2010/main" val="922662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5ADA2D-8A18-C363-7EA0-1FC55C110E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6764B5-7E50-5640-97A4-7D38613CA1B5}"/>
              </a:ext>
            </a:extLst>
          </p:cNvPr>
          <p:cNvSpPr>
            <a:spLocks noGrp="1"/>
          </p:cNvSpPr>
          <p:nvPr>
            <p:ph type="title"/>
          </p:nvPr>
        </p:nvSpPr>
        <p:spPr/>
        <p:txBody>
          <a:bodyPr/>
          <a:lstStyle/>
          <a:p>
            <a:r>
              <a:rPr lang="en-US" dirty="0"/>
              <a:t>GPT – Token</a:t>
            </a:r>
          </a:p>
        </p:txBody>
      </p:sp>
      <p:sp>
        <p:nvSpPr>
          <p:cNvPr id="4" name="Content Placeholder 3">
            <a:extLst>
              <a:ext uri="{FF2B5EF4-FFF2-40B4-BE49-F238E27FC236}">
                <a16:creationId xmlns:a16="http://schemas.microsoft.com/office/drawing/2014/main" id="{0BF10F6B-F2C7-1DA6-D4C1-CE8FC6E26025}"/>
              </a:ext>
            </a:extLst>
          </p:cNvPr>
          <p:cNvSpPr>
            <a:spLocks noGrp="1"/>
          </p:cNvSpPr>
          <p:nvPr>
            <p:ph idx="1"/>
          </p:nvPr>
        </p:nvSpPr>
        <p:spPr/>
        <p:txBody>
          <a:bodyPr>
            <a:normAutofit/>
          </a:bodyPr>
          <a:lstStyle/>
          <a:p>
            <a:pPr marL="0" indent="0">
              <a:spcBef>
                <a:spcPts val="3000"/>
              </a:spcBef>
              <a:buNone/>
            </a:pPr>
            <a:r>
              <a:rPr lang="it-IT" dirty="0"/>
              <a:t>Un </a:t>
            </a:r>
            <a:r>
              <a:rPr lang="it-IT" b="1" dirty="0"/>
              <a:t>token</a:t>
            </a:r>
            <a:r>
              <a:rPr lang="it-IT" dirty="0"/>
              <a:t> rappresenta una parte di testo, che può essere una parola, un sottogruppo di lettere o un simbolo, ed è l'unità base che il modello elabora</a:t>
            </a:r>
          </a:p>
          <a:p>
            <a:pPr marL="0" indent="0">
              <a:spcBef>
                <a:spcPts val="3000"/>
              </a:spcBef>
              <a:buNone/>
            </a:pPr>
            <a:r>
              <a:rPr lang="it-IT" b="1" dirty="0" err="1"/>
              <a:t>Tokenizzazione</a:t>
            </a:r>
            <a:r>
              <a:rPr lang="it-IT" dirty="0"/>
              <a:t> significa suddividere il testo in unità più piccole (i token), che possono rappresentare intere parole, parti di parole, punteggiatura, o anche simboli speciali</a:t>
            </a:r>
          </a:p>
          <a:p>
            <a:pPr marL="0" indent="0">
              <a:spcBef>
                <a:spcPts val="3000"/>
              </a:spcBef>
              <a:buNone/>
            </a:pPr>
            <a:r>
              <a:rPr lang="it-IT" dirty="0"/>
              <a:t>Nei modelli GPT, i token spesso contengono da 1 a 4 caratteri</a:t>
            </a:r>
          </a:p>
          <a:p>
            <a:pPr marL="0" indent="0">
              <a:spcBef>
                <a:spcPts val="3000"/>
              </a:spcBef>
              <a:buNone/>
            </a:pPr>
            <a:endParaRPr lang="it-IT" dirty="0"/>
          </a:p>
        </p:txBody>
      </p:sp>
    </p:spTree>
    <p:extLst>
      <p:ext uri="{BB962C8B-B14F-4D97-AF65-F5344CB8AC3E}">
        <p14:creationId xmlns:p14="http://schemas.microsoft.com/office/powerpoint/2010/main" val="1275029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585D0-4ECC-7898-1C9D-0ED1AF5C86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3B24E1-3499-6A07-AE22-10FDBC9669B4}"/>
              </a:ext>
            </a:extLst>
          </p:cNvPr>
          <p:cNvSpPr>
            <a:spLocks noGrp="1"/>
          </p:cNvSpPr>
          <p:nvPr>
            <p:ph type="title"/>
          </p:nvPr>
        </p:nvSpPr>
        <p:spPr/>
        <p:txBody>
          <a:bodyPr/>
          <a:lstStyle/>
          <a:p>
            <a:r>
              <a:rPr lang="en-US" dirty="0"/>
              <a:t>GPT – Token</a:t>
            </a:r>
          </a:p>
        </p:txBody>
      </p:sp>
      <p:sp>
        <p:nvSpPr>
          <p:cNvPr id="4" name="Content Placeholder 3">
            <a:extLst>
              <a:ext uri="{FF2B5EF4-FFF2-40B4-BE49-F238E27FC236}">
                <a16:creationId xmlns:a16="http://schemas.microsoft.com/office/drawing/2014/main" id="{AC809FF8-85EC-3802-578C-DC565BDF38ED}"/>
              </a:ext>
            </a:extLst>
          </p:cNvPr>
          <p:cNvSpPr>
            <a:spLocks noGrp="1"/>
          </p:cNvSpPr>
          <p:nvPr>
            <p:ph idx="1"/>
          </p:nvPr>
        </p:nvSpPr>
        <p:spPr/>
        <p:txBody>
          <a:bodyPr>
            <a:normAutofit/>
          </a:bodyPr>
          <a:lstStyle/>
          <a:p>
            <a:pPr marL="0" indent="0">
              <a:spcBef>
                <a:spcPts val="3000"/>
              </a:spcBef>
              <a:buNone/>
            </a:pPr>
            <a:r>
              <a:rPr lang="it-IT" dirty="0"/>
              <a:t>Durante la generazione del testo, il modello GPT </a:t>
            </a:r>
            <a:r>
              <a:rPr lang="it-IT" b="1" dirty="0"/>
              <a:t>elabora i token uno alla volta</a:t>
            </a:r>
            <a:r>
              <a:rPr lang="it-IT" dirty="0"/>
              <a:t>. </a:t>
            </a:r>
          </a:p>
          <a:p>
            <a:pPr marL="0" indent="0">
              <a:spcBef>
                <a:spcPts val="3000"/>
              </a:spcBef>
              <a:buNone/>
            </a:pPr>
            <a:r>
              <a:rPr lang="it-IT" dirty="0"/>
              <a:t>Il modello genera il testo parola per parola (token per token) predicendo, sulla base dei token precedenti, quale sarà il prossimo token</a:t>
            </a:r>
          </a:p>
          <a:p>
            <a:pPr marL="0" indent="0">
              <a:spcBef>
                <a:spcPts val="3000"/>
              </a:spcBef>
              <a:buNone/>
            </a:pPr>
            <a:r>
              <a:rPr lang="it-IT" dirty="0"/>
              <a:t>Il modello non conosce l’intera frase in anticipo, ma valuta ogni nuovo token in base al contesto rappresentato dai token generati in precedenza.</a:t>
            </a:r>
          </a:p>
        </p:txBody>
      </p:sp>
    </p:spTree>
    <p:extLst>
      <p:ext uri="{BB962C8B-B14F-4D97-AF65-F5344CB8AC3E}">
        <p14:creationId xmlns:p14="http://schemas.microsoft.com/office/powerpoint/2010/main" val="1499293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183B9-732B-F3DA-DADF-95253ACA7B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AB10EF-E068-40F7-6C1D-6A289162B12C}"/>
              </a:ext>
            </a:extLst>
          </p:cNvPr>
          <p:cNvSpPr>
            <a:spLocks noGrp="1"/>
          </p:cNvSpPr>
          <p:nvPr>
            <p:ph type="title"/>
          </p:nvPr>
        </p:nvSpPr>
        <p:spPr/>
        <p:txBody>
          <a:bodyPr/>
          <a:lstStyle/>
          <a:p>
            <a:r>
              <a:rPr lang="en-US" dirty="0"/>
              <a:t>GPT – Token – Finestra di </a:t>
            </a:r>
            <a:r>
              <a:rPr lang="en-US" dirty="0" err="1"/>
              <a:t>contesto</a:t>
            </a:r>
            <a:endParaRPr lang="en-US" dirty="0"/>
          </a:p>
        </p:txBody>
      </p:sp>
      <p:sp>
        <p:nvSpPr>
          <p:cNvPr id="4" name="Content Placeholder 3">
            <a:extLst>
              <a:ext uri="{FF2B5EF4-FFF2-40B4-BE49-F238E27FC236}">
                <a16:creationId xmlns:a16="http://schemas.microsoft.com/office/drawing/2014/main" id="{ED1510B9-890C-37D9-E8A4-0330B4C4076C}"/>
              </a:ext>
            </a:extLst>
          </p:cNvPr>
          <p:cNvSpPr>
            <a:spLocks noGrp="1"/>
          </p:cNvSpPr>
          <p:nvPr>
            <p:ph idx="1"/>
          </p:nvPr>
        </p:nvSpPr>
        <p:spPr/>
        <p:txBody>
          <a:bodyPr>
            <a:normAutofit/>
          </a:bodyPr>
          <a:lstStyle/>
          <a:p>
            <a:pPr marL="0" indent="0">
              <a:spcBef>
                <a:spcPts val="3000"/>
              </a:spcBef>
              <a:buNone/>
            </a:pPr>
            <a:r>
              <a:rPr lang="it-IT" dirty="0"/>
              <a:t>I modelli GPT hanno un </a:t>
            </a:r>
            <a:r>
              <a:rPr lang="it-IT" b="1" dirty="0"/>
              <a:t>limite sul numero di token</a:t>
            </a:r>
            <a:r>
              <a:rPr lang="it-IT" dirty="0"/>
              <a:t> che possono elaborare contemporaneamente, noto come </a:t>
            </a:r>
            <a:r>
              <a:rPr lang="it-IT" b="1" u="sng" dirty="0"/>
              <a:t>finestra di contesto</a:t>
            </a:r>
          </a:p>
          <a:p>
            <a:pPr marL="0" indent="0">
              <a:spcBef>
                <a:spcPts val="3000"/>
              </a:spcBef>
              <a:buNone/>
            </a:pPr>
            <a:r>
              <a:rPr lang="it-IT" dirty="0"/>
              <a:t>GPT-3 ha una finestra di circa 4096 token</a:t>
            </a:r>
          </a:p>
          <a:p>
            <a:pPr marL="0" indent="0">
              <a:spcBef>
                <a:spcPts val="3000"/>
              </a:spcBef>
              <a:buNone/>
            </a:pPr>
            <a:r>
              <a:rPr lang="it-IT" dirty="0"/>
              <a:t>GPT-4 ha finestre di contesto che possono arrivare a 32.000 token. </a:t>
            </a:r>
          </a:p>
          <a:p>
            <a:pPr marL="0" indent="0" algn="ctr">
              <a:spcBef>
                <a:spcPts val="3000"/>
              </a:spcBef>
              <a:buNone/>
            </a:pPr>
            <a:r>
              <a:rPr lang="it-IT" b="1" dirty="0"/>
              <a:t>Questo limite rappresenta la quantità massima di testo che il modello può considerare per generare una risposta.</a:t>
            </a:r>
          </a:p>
          <a:p>
            <a:pPr marL="0" indent="0">
              <a:spcBef>
                <a:spcPts val="3000"/>
              </a:spcBef>
              <a:buNone/>
            </a:pPr>
            <a:endParaRPr lang="it-IT" dirty="0"/>
          </a:p>
          <a:p>
            <a:pPr marL="0" indent="0">
              <a:spcBef>
                <a:spcPts val="3000"/>
              </a:spcBef>
              <a:buNone/>
            </a:pPr>
            <a:endParaRPr lang="it-IT" dirty="0"/>
          </a:p>
        </p:txBody>
      </p:sp>
    </p:spTree>
    <p:extLst>
      <p:ext uri="{BB962C8B-B14F-4D97-AF65-F5344CB8AC3E}">
        <p14:creationId xmlns:p14="http://schemas.microsoft.com/office/powerpoint/2010/main" val="575735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15964E6-E7D3-8296-BCB1-3E50CA18CCC5}"/>
              </a:ext>
            </a:extLst>
          </p:cNvPr>
          <p:cNvSpPr>
            <a:spLocks noGrp="1"/>
          </p:cNvSpPr>
          <p:nvPr>
            <p:ph type="body" idx="1"/>
          </p:nvPr>
        </p:nvSpPr>
        <p:spPr>
          <a:xfrm>
            <a:off x="609600" y="4589463"/>
            <a:ext cx="7918784" cy="1500187"/>
          </a:xfrm>
        </p:spPr>
        <p:txBody>
          <a:bodyPr/>
          <a:lstStyle/>
          <a:p>
            <a:endParaRPr lang="en-US" dirty="0"/>
          </a:p>
        </p:txBody>
      </p:sp>
      <p:sp>
        <p:nvSpPr>
          <p:cNvPr id="5" name="Titolo 4">
            <a:extLst>
              <a:ext uri="{FF2B5EF4-FFF2-40B4-BE49-F238E27FC236}">
                <a16:creationId xmlns:a16="http://schemas.microsoft.com/office/drawing/2014/main" id="{D893CEB8-3173-A0CB-F27D-0189DA68B8BC}"/>
              </a:ext>
            </a:extLst>
          </p:cNvPr>
          <p:cNvSpPr txBox="1">
            <a:spLocks noGrp="1"/>
          </p:cNvSpPr>
          <p:nvPr>
            <p:ph type="title"/>
          </p:nvPr>
        </p:nvSpPr>
        <p:spPr>
          <a:xfrm>
            <a:off x="609600" y="1460087"/>
            <a:ext cx="7918450" cy="3102388"/>
          </a:xfrm>
          <a:prstGeom prst="rect">
            <a:avLst/>
          </a:prstGeom>
          <a:noFill/>
        </p:spPr>
        <p:txBody>
          <a:bodyPr wrap="square">
            <a:spAutoFit/>
          </a:bodyPr>
          <a:lstStyle/>
          <a:p>
            <a:r>
              <a:rPr lang="en-US" sz="3200" dirty="0"/>
              <a:t>Andrea Merlin – Senior </a:t>
            </a:r>
            <a:r>
              <a:rPr lang="en-US" sz="3200" dirty="0" err="1"/>
              <a:t>.Net</a:t>
            </a:r>
            <a:r>
              <a:rPr lang="en-US" sz="3200" dirty="0"/>
              <a:t> Developer</a:t>
            </a:r>
          </a:p>
          <a:p>
            <a:endParaRPr lang="en-US" sz="3200" dirty="0"/>
          </a:p>
          <a:p>
            <a:r>
              <a:rPr lang="en-US" sz="3200" dirty="0"/>
              <a:t>Blog: </a:t>
            </a:r>
            <a:r>
              <a:rPr lang="en-US" sz="3200" dirty="0">
                <a:hlinkClick r:id="rId3"/>
              </a:rPr>
              <a:t>https://amerlin.keantex.com</a:t>
            </a:r>
            <a:endParaRPr lang="en-US" sz="3200" dirty="0"/>
          </a:p>
          <a:p>
            <a:endParaRPr lang="en-US" sz="3200" dirty="0"/>
          </a:p>
          <a:p>
            <a:r>
              <a:rPr lang="en-US" sz="3200" dirty="0"/>
              <a:t>X: @amerlin</a:t>
            </a:r>
          </a:p>
          <a:p>
            <a:endParaRPr lang="en-US" sz="3200" dirty="0"/>
          </a:p>
          <a:p>
            <a:r>
              <a:rPr lang="en-US" sz="3200" dirty="0"/>
              <a:t>Email: </a:t>
            </a:r>
            <a:r>
              <a:rPr lang="en-US" sz="3200" dirty="0">
                <a:hlinkClick r:id="rId4"/>
              </a:rPr>
              <a:t>a.merlin@keantex.com</a:t>
            </a:r>
            <a:endParaRPr lang="en-US" sz="3200" dirty="0"/>
          </a:p>
        </p:txBody>
      </p:sp>
    </p:spTree>
    <p:extLst>
      <p:ext uri="{BB962C8B-B14F-4D97-AF65-F5344CB8AC3E}">
        <p14:creationId xmlns:p14="http://schemas.microsoft.com/office/powerpoint/2010/main" val="1120835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C4ABD-8276-BC92-AE17-DBBAD14F2A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1624B8-2E6A-2245-E5B9-DF5513B36251}"/>
              </a:ext>
            </a:extLst>
          </p:cNvPr>
          <p:cNvSpPr>
            <a:spLocks noGrp="1"/>
          </p:cNvSpPr>
          <p:nvPr>
            <p:ph type="title"/>
          </p:nvPr>
        </p:nvSpPr>
        <p:spPr/>
        <p:txBody>
          <a:bodyPr/>
          <a:lstStyle/>
          <a:p>
            <a:r>
              <a:rPr lang="en-US" dirty="0"/>
              <a:t>GPT – Token – Finestra di </a:t>
            </a:r>
            <a:r>
              <a:rPr lang="en-US" dirty="0" err="1"/>
              <a:t>contesto</a:t>
            </a:r>
            <a:endParaRPr lang="en-US" dirty="0"/>
          </a:p>
        </p:txBody>
      </p:sp>
      <p:sp>
        <p:nvSpPr>
          <p:cNvPr id="4" name="Content Placeholder 3">
            <a:extLst>
              <a:ext uri="{FF2B5EF4-FFF2-40B4-BE49-F238E27FC236}">
                <a16:creationId xmlns:a16="http://schemas.microsoft.com/office/drawing/2014/main" id="{BF50214E-2534-8D06-AC74-1BD53CBBC89B}"/>
              </a:ext>
            </a:extLst>
          </p:cNvPr>
          <p:cNvSpPr>
            <a:spLocks noGrp="1"/>
          </p:cNvSpPr>
          <p:nvPr>
            <p:ph idx="1"/>
          </p:nvPr>
        </p:nvSpPr>
        <p:spPr/>
        <p:txBody>
          <a:bodyPr>
            <a:normAutofit/>
          </a:bodyPr>
          <a:lstStyle/>
          <a:p>
            <a:pPr marL="0" indent="0">
              <a:spcBef>
                <a:spcPts val="3000"/>
              </a:spcBef>
              <a:buNone/>
            </a:pPr>
            <a:r>
              <a:rPr lang="it-IT" dirty="0"/>
              <a:t>Superato questo limite, il modello deve “dimenticare” i token più vecchi</a:t>
            </a:r>
          </a:p>
          <a:p>
            <a:pPr marL="0" indent="0">
              <a:spcBef>
                <a:spcPts val="3000"/>
              </a:spcBef>
              <a:buNone/>
            </a:pPr>
            <a:r>
              <a:rPr lang="it-IT" dirty="0"/>
              <a:t>Significa che le informazioni in input o output troppo lunghi possono perdersi se eccedono la finestra di contesto.</a:t>
            </a:r>
          </a:p>
        </p:txBody>
      </p:sp>
    </p:spTree>
    <p:extLst>
      <p:ext uri="{BB962C8B-B14F-4D97-AF65-F5344CB8AC3E}">
        <p14:creationId xmlns:p14="http://schemas.microsoft.com/office/powerpoint/2010/main" val="3425138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49415-4A46-4C3C-AFFE-D81C291EDB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516E67-98A3-7612-F601-505368203844}"/>
              </a:ext>
            </a:extLst>
          </p:cNvPr>
          <p:cNvSpPr>
            <a:spLocks noGrp="1"/>
          </p:cNvSpPr>
          <p:nvPr>
            <p:ph type="title"/>
          </p:nvPr>
        </p:nvSpPr>
        <p:spPr/>
        <p:txBody>
          <a:bodyPr/>
          <a:lstStyle/>
          <a:p>
            <a:r>
              <a:rPr lang="en-US" dirty="0"/>
              <a:t>GPT – Token – </a:t>
            </a:r>
            <a:r>
              <a:rPr lang="it-IT" dirty="0"/>
              <a:t>Codifica dei Token</a:t>
            </a:r>
            <a:endParaRPr lang="en-US" dirty="0"/>
          </a:p>
        </p:txBody>
      </p:sp>
      <p:sp>
        <p:nvSpPr>
          <p:cNvPr id="4" name="Content Placeholder 3">
            <a:extLst>
              <a:ext uri="{FF2B5EF4-FFF2-40B4-BE49-F238E27FC236}">
                <a16:creationId xmlns:a16="http://schemas.microsoft.com/office/drawing/2014/main" id="{2BAD54C8-9D39-EB99-310D-425FD01E00E3}"/>
              </a:ext>
            </a:extLst>
          </p:cNvPr>
          <p:cNvSpPr>
            <a:spLocks noGrp="1"/>
          </p:cNvSpPr>
          <p:nvPr>
            <p:ph idx="1"/>
          </p:nvPr>
        </p:nvSpPr>
        <p:spPr/>
        <p:txBody>
          <a:bodyPr>
            <a:normAutofit/>
          </a:bodyPr>
          <a:lstStyle/>
          <a:p>
            <a:pPr marL="0" indent="0">
              <a:spcBef>
                <a:spcPts val="3000"/>
              </a:spcBef>
              <a:buNone/>
            </a:pPr>
            <a:r>
              <a:rPr lang="it-IT" dirty="0"/>
              <a:t>I token vengono </a:t>
            </a:r>
            <a:r>
              <a:rPr lang="it-IT" b="1" dirty="0"/>
              <a:t>convertiti in vettori numerici</a:t>
            </a:r>
            <a:r>
              <a:rPr lang="it-IT" dirty="0"/>
              <a:t> attraverso una tecnica chiamata </a:t>
            </a:r>
            <a:r>
              <a:rPr lang="it-IT" b="1" dirty="0" err="1"/>
              <a:t>embedding</a:t>
            </a:r>
            <a:r>
              <a:rPr lang="it-IT" dirty="0"/>
              <a:t>. </a:t>
            </a:r>
          </a:p>
          <a:p>
            <a:pPr marL="0" indent="0">
              <a:spcBef>
                <a:spcPts val="3000"/>
              </a:spcBef>
              <a:buNone/>
            </a:pPr>
            <a:r>
              <a:rPr lang="it-IT" dirty="0"/>
              <a:t>Ogni token è trasformato in una rappresentazione numerica che cattura non solo il significato del token, ma anche le relazioni contestuali rispetto agli altri token.</a:t>
            </a:r>
          </a:p>
          <a:p>
            <a:pPr marL="0" indent="0">
              <a:spcBef>
                <a:spcPts val="3000"/>
              </a:spcBef>
              <a:buNone/>
            </a:pPr>
            <a:r>
              <a:rPr lang="it-IT" dirty="0"/>
              <a:t>Questo permette al modello di "comprendere" il testo e di fare previsioni sul token successivo.</a:t>
            </a:r>
          </a:p>
        </p:txBody>
      </p:sp>
    </p:spTree>
    <p:extLst>
      <p:ext uri="{BB962C8B-B14F-4D97-AF65-F5344CB8AC3E}">
        <p14:creationId xmlns:p14="http://schemas.microsoft.com/office/powerpoint/2010/main" val="336769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1E788-1F88-EBF2-CAEE-5617B33BA4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E7EB19-9E8C-EAF9-D54E-FC2CE81A2CBD}"/>
              </a:ext>
            </a:extLst>
          </p:cNvPr>
          <p:cNvSpPr>
            <a:spLocks noGrp="1"/>
          </p:cNvSpPr>
          <p:nvPr>
            <p:ph type="title"/>
          </p:nvPr>
        </p:nvSpPr>
        <p:spPr/>
        <p:txBody>
          <a:bodyPr/>
          <a:lstStyle/>
          <a:p>
            <a:r>
              <a:rPr lang="en-US" dirty="0"/>
              <a:t>GPT – Token – </a:t>
            </a:r>
            <a:r>
              <a:rPr lang="it-IT" dirty="0"/>
              <a:t>Funzione di probabilità</a:t>
            </a:r>
            <a:endParaRPr lang="en-US" dirty="0"/>
          </a:p>
        </p:txBody>
      </p:sp>
      <p:sp>
        <p:nvSpPr>
          <p:cNvPr id="4" name="Content Placeholder 3">
            <a:extLst>
              <a:ext uri="{FF2B5EF4-FFF2-40B4-BE49-F238E27FC236}">
                <a16:creationId xmlns:a16="http://schemas.microsoft.com/office/drawing/2014/main" id="{69ED0A0E-21D2-A0ED-581A-DAC4A5E24D18}"/>
              </a:ext>
            </a:extLst>
          </p:cNvPr>
          <p:cNvSpPr>
            <a:spLocks noGrp="1"/>
          </p:cNvSpPr>
          <p:nvPr>
            <p:ph idx="1"/>
          </p:nvPr>
        </p:nvSpPr>
        <p:spPr/>
        <p:txBody>
          <a:bodyPr>
            <a:normAutofit/>
          </a:bodyPr>
          <a:lstStyle/>
          <a:p>
            <a:pPr marL="0" indent="0">
              <a:spcBef>
                <a:spcPts val="3000"/>
              </a:spcBef>
              <a:buNone/>
            </a:pPr>
            <a:r>
              <a:rPr lang="it-IT" dirty="0"/>
              <a:t>l modello GPT usa una </a:t>
            </a:r>
            <a:r>
              <a:rPr lang="it-IT" b="1" dirty="0"/>
              <a:t>funzione di probabilità</a:t>
            </a:r>
            <a:r>
              <a:rPr lang="it-IT" dirty="0"/>
              <a:t> per prevedere il prossimo token in una sequenza. </a:t>
            </a:r>
          </a:p>
          <a:p>
            <a:pPr marL="0" indent="0">
              <a:spcBef>
                <a:spcPts val="3000"/>
              </a:spcBef>
              <a:buNone/>
            </a:pPr>
            <a:r>
              <a:rPr lang="it-IT" dirty="0"/>
              <a:t>Durante la generazione di testo, calcola la probabilità di ogni possibile token successivo, scegliendo il token più probabile o un token casuale in base a specifici parametri (come temperatura e top-p sampling) per ottenere risposte più o meno creative.</a:t>
            </a:r>
          </a:p>
        </p:txBody>
      </p:sp>
    </p:spTree>
    <p:extLst>
      <p:ext uri="{BB962C8B-B14F-4D97-AF65-F5344CB8AC3E}">
        <p14:creationId xmlns:p14="http://schemas.microsoft.com/office/powerpoint/2010/main" val="4019058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302A1-1FF1-76CF-715F-F0D58E80A5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6146ED-9106-0B8C-DEE8-55E79BD5FEE1}"/>
              </a:ext>
            </a:extLst>
          </p:cNvPr>
          <p:cNvSpPr>
            <a:spLocks noGrp="1"/>
          </p:cNvSpPr>
          <p:nvPr>
            <p:ph type="title"/>
          </p:nvPr>
        </p:nvSpPr>
        <p:spPr/>
        <p:txBody>
          <a:bodyPr/>
          <a:lstStyle/>
          <a:p>
            <a:r>
              <a:rPr lang="en-US" dirty="0"/>
              <a:t>GPT – Token – </a:t>
            </a:r>
            <a:r>
              <a:rPr lang="it-IT" dirty="0"/>
              <a:t>Accuratezza</a:t>
            </a:r>
            <a:endParaRPr lang="en-US" dirty="0"/>
          </a:p>
        </p:txBody>
      </p:sp>
      <p:sp>
        <p:nvSpPr>
          <p:cNvPr id="4" name="Content Placeholder 3">
            <a:extLst>
              <a:ext uri="{FF2B5EF4-FFF2-40B4-BE49-F238E27FC236}">
                <a16:creationId xmlns:a16="http://schemas.microsoft.com/office/drawing/2014/main" id="{E285AA2D-32F9-8EB5-4BE6-FCCFE4BF52BB}"/>
              </a:ext>
            </a:extLst>
          </p:cNvPr>
          <p:cNvSpPr>
            <a:spLocks noGrp="1"/>
          </p:cNvSpPr>
          <p:nvPr>
            <p:ph idx="1"/>
          </p:nvPr>
        </p:nvSpPr>
        <p:spPr/>
        <p:txBody>
          <a:bodyPr>
            <a:normAutofit/>
          </a:bodyPr>
          <a:lstStyle/>
          <a:p>
            <a:pPr marL="0" indent="0">
              <a:spcBef>
                <a:spcPts val="3000"/>
              </a:spcBef>
              <a:buNone/>
            </a:pPr>
            <a:r>
              <a:rPr lang="it-IT" dirty="0"/>
              <a:t>Il modo in cui i token vengono elaborati e previsti è cruciale per l’accuratezza e la fluidità delle risposte. </a:t>
            </a:r>
          </a:p>
          <a:p>
            <a:pPr marL="0" indent="0">
              <a:spcBef>
                <a:spcPts val="3000"/>
              </a:spcBef>
              <a:buNone/>
            </a:pPr>
            <a:r>
              <a:rPr lang="it-IT" dirty="0"/>
              <a:t>Il modello GPT sfrutta i token per comprendere contesto, semantica e sintassi, rendendo le risposte naturali e coerenti.</a:t>
            </a:r>
          </a:p>
          <a:p>
            <a:pPr marL="0" indent="0">
              <a:spcBef>
                <a:spcPts val="3000"/>
              </a:spcBef>
              <a:buNone/>
            </a:pPr>
            <a:r>
              <a:rPr lang="it-IT" dirty="0"/>
              <a:t>Quando GPT elabora una frase per predire il prossimo token, valuta ogni token in relazione agli altri e alle probabilità calcolate.</a:t>
            </a:r>
          </a:p>
        </p:txBody>
      </p:sp>
    </p:spTree>
    <p:extLst>
      <p:ext uri="{BB962C8B-B14F-4D97-AF65-F5344CB8AC3E}">
        <p14:creationId xmlns:p14="http://schemas.microsoft.com/office/powerpoint/2010/main" val="3371498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8B50A-7B7C-6AE2-6EA7-00E3641828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0BCB39-88CF-15D3-996F-AC54E6108B59}"/>
              </a:ext>
            </a:extLst>
          </p:cNvPr>
          <p:cNvSpPr>
            <a:spLocks noGrp="1"/>
          </p:cNvSpPr>
          <p:nvPr>
            <p:ph type="title"/>
          </p:nvPr>
        </p:nvSpPr>
        <p:spPr/>
        <p:txBody>
          <a:bodyPr/>
          <a:lstStyle/>
          <a:p>
            <a:r>
              <a:rPr lang="en-US" dirty="0"/>
              <a:t>GPT – Token per </a:t>
            </a:r>
            <a:r>
              <a:rPr lang="en-US" dirty="0" err="1"/>
              <a:t>immagini</a:t>
            </a:r>
            <a:endParaRPr lang="en-US" dirty="0"/>
          </a:p>
        </p:txBody>
      </p:sp>
      <p:sp>
        <p:nvSpPr>
          <p:cNvPr id="4" name="Content Placeholder 3">
            <a:extLst>
              <a:ext uri="{FF2B5EF4-FFF2-40B4-BE49-F238E27FC236}">
                <a16:creationId xmlns:a16="http://schemas.microsoft.com/office/drawing/2014/main" id="{2CAEF9D5-1012-3C14-BE41-923FA6A8790C}"/>
              </a:ext>
            </a:extLst>
          </p:cNvPr>
          <p:cNvSpPr>
            <a:spLocks noGrp="1"/>
          </p:cNvSpPr>
          <p:nvPr>
            <p:ph idx="1"/>
          </p:nvPr>
        </p:nvSpPr>
        <p:spPr/>
        <p:txBody>
          <a:bodyPr>
            <a:normAutofit/>
          </a:bodyPr>
          <a:lstStyle/>
          <a:p>
            <a:pPr marL="0" indent="0" algn="l" fontAlgn="base">
              <a:buNone/>
            </a:pPr>
            <a:r>
              <a:rPr lang="it-IT" dirty="0"/>
              <a:t>Rappresentazione delle Immagini: </a:t>
            </a:r>
          </a:p>
          <a:p>
            <a:pPr marL="457200" lvl="1" indent="0" fontAlgn="base">
              <a:buNone/>
            </a:pPr>
            <a:endParaRPr lang="it-IT" dirty="0"/>
          </a:p>
          <a:p>
            <a:pPr lvl="1" fontAlgn="base">
              <a:spcBef>
                <a:spcPts val="1200"/>
              </a:spcBef>
            </a:pPr>
            <a:r>
              <a:rPr lang="it-IT" dirty="0"/>
              <a:t>una rete neurale dedicata trasforma l’immagine in una serie di vettori numerici che rappresentano diverse caratteristiche visive. </a:t>
            </a:r>
          </a:p>
          <a:p>
            <a:pPr lvl="1" fontAlgn="base">
              <a:spcBef>
                <a:spcPts val="1200"/>
              </a:spcBef>
            </a:pPr>
            <a:endParaRPr lang="it-IT" dirty="0"/>
          </a:p>
          <a:p>
            <a:pPr lvl="1" fontAlgn="base">
              <a:spcBef>
                <a:spcPts val="1200"/>
              </a:spcBef>
            </a:pPr>
            <a:r>
              <a:rPr lang="it-IT" dirty="0"/>
              <a:t>Le informazioni vengono fuse con i token testuali, permettendo al modello di generare risposte che comprendano sia il contesto visivo che quello testuale.</a:t>
            </a:r>
          </a:p>
          <a:p>
            <a:pPr>
              <a:spcBef>
                <a:spcPts val="3000"/>
              </a:spcBef>
            </a:pPr>
            <a:endParaRPr lang="en-US" dirty="0"/>
          </a:p>
        </p:txBody>
      </p:sp>
    </p:spTree>
    <p:extLst>
      <p:ext uri="{BB962C8B-B14F-4D97-AF65-F5344CB8AC3E}">
        <p14:creationId xmlns:p14="http://schemas.microsoft.com/office/powerpoint/2010/main" val="2168173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7E706-FEA6-A1EF-FC6C-3FCD344AE5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7772C9-001B-D3AC-538E-A59FDDA393AF}"/>
              </a:ext>
            </a:extLst>
          </p:cNvPr>
          <p:cNvSpPr>
            <a:spLocks noGrp="1"/>
          </p:cNvSpPr>
          <p:nvPr>
            <p:ph type="title"/>
          </p:nvPr>
        </p:nvSpPr>
        <p:spPr/>
        <p:txBody>
          <a:bodyPr/>
          <a:lstStyle/>
          <a:p>
            <a:r>
              <a:rPr lang="en-US" dirty="0"/>
              <a:t>GPT – </a:t>
            </a:r>
            <a:r>
              <a:rPr lang="it-IT" dirty="0"/>
              <a:t>Costo dei token</a:t>
            </a:r>
            <a:endParaRPr lang="en-US" dirty="0"/>
          </a:p>
        </p:txBody>
      </p:sp>
      <p:sp>
        <p:nvSpPr>
          <p:cNvPr id="4" name="Content Placeholder 3">
            <a:extLst>
              <a:ext uri="{FF2B5EF4-FFF2-40B4-BE49-F238E27FC236}">
                <a16:creationId xmlns:a16="http://schemas.microsoft.com/office/drawing/2014/main" id="{D460B59B-5881-1B26-B4E9-06469D51BE2E}"/>
              </a:ext>
            </a:extLst>
          </p:cNvPr>
          <p:cNvSpPr>
            <a:spLocks noGrp="1"/>
          </p:cNvSpPr>
          <p:nvPr>
            <p:ph idx="1"/>
          </p:nvPr>
        </p:nvSpPr>
        <p:spPr/>
        <p:txBody>
          <a:bodyPr>
            <a:normAutofit/>
          </a:bodyPr>
          <a:lstStyle/>
          <a:p>
            <a:pPr marL="0" indent="0">
              <a:spcBef>
                <a:spcPts val="3000"/>
              </a:spcBef>
              <a:buNone/>
            </a:pPr>
            <a:r>
              <a:rPr lang="it-IT" dirty="0"/>
              <a:t>Nei modelli GPT utilizzati a pagamento, come le API di OpenAI, ogni risposta generata ha un costo calcolato in base ai </a:t>
            </a:r>
            <a:r>
              <a:rPr lang="it-IT" b="1" dirty="0"/>
              <a:t>token elaborati</a:t>
            </a:r>
            <a:r>
              <a:rPr lang="it-IT" dirty="0"/>
              <a:t>. </a:t>
            </a:r>
          </a:p>
          <a:p>
            <a:pPr marL="0" indent="0">
              <a:spcBef>
                <a:spcPts val="3000"/>
              </a:spcBef>
              <a:buNone/>
            </a:pPr>
            <a:r>
              <a:rPr lang="it-IT" dirty="0"/>
              <a:t>Questo include:</a:t>
            </a:r>
          </a:p>
          <a:p>
            <a:pPr lvl="1">
              <a:spcBef>
                <a:spcPts val="1200"/>
              </a:spcBef>
            </a:pPr>
            <a:r>
              <a:rPr lang="it-IT" dirty="0"/>
              <a:t>token in input (il testo fornito dall’utente) </a:t>
            </a:r>
          </a:p>
          <a:p>
            <a:pPr lvl="1">
              <a:spcBef>
                <a:spcPts val="1200"/>
              </a:spcBef>
            </a:pPr>
            <a:r>
              <a:rPr lang="it-IT" dirty="0"/>
              <a:t>token in output (la risposta generata dal modello)</a:t>
            </a:r>
          </a:p>
        </p:txBody>
      </p:sp>
    </p:spTree>
    <p:extLst>
      <p:ext uri="{BB962C8B-B14F-4D97-AF65-F5344CB8AC3E}">
        <p14:creationId xmlns:p14="http://schemas.microsoft.com/office/powerpoint/2010/main" val="3466012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8DCA6-10F7-E6B0-D8A8-5D2D55C92B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A978-F5B4-D562-0804-F72D63DDBB16}"/>
              </a:ext>
            </a:extLst>
          </p:cNvPr>
          <p:cNvSpPr>
            <a:spLocks noGrp="1"/>
          </p:cNvSpPr>
          <p:nvPr>
            <p:ph type="title"/>
          </p:nvPr>
        </p:nvSpPr>
        <p:spPr/>
        <p:txBody>
          <a:bodyPr/>
          <a:lstStyle/>
          <a:p>
            <a:r>
              <a:rPr lang="en-US" dirty="0"/>
              <a:t>GPT – </a:t>
            </a:r>
            <a:r>
              <a:rPr lang="en-US" dirty="0" err="1"/>
              <a:t>Contesto</a:t>
            </a:r>
            <a:r>
              <a:rPr lang="en-US" dirty="0"/>
              <a:t> per </a:t>
            </a:r>
            <a:r>
              <a:rPr lang="en-US" dirty="0" err="1"/>
              <a:t>immagini</a:t>
            </a:r>
            <a:endParaRPr lang="en-US" dirty="0"/>
          </a:p>
        </p:txBody>
      </p:sp>
      <p:sp>
        <p:nvSpPr>
          <p:cNvPr id="4" name="Content Placeholder 3">
            <a:extLst>
              <a:ext uri="{FF2B5EF4-FFF2-40B4-BE49-F238E27FC236}">
                <a16:creationId xmlns:a16="http://schemas.microsoft.com/office/drawing/2014/main" id="{F59B5309-4812-FECE-DC97-C93C6AE41CAC}"/>
              </a:ext>
            </a:extLst>
          </p:cNvPr>
          <p:cNvSpPr>
            <a:spLocks noGrp="1"/>
          </p:cNvSpPr>
          <p:nvPr>
            <p:ph idx="1"/>
          </p:nvPr>
        </p:nvSpPr>
        <p:spPr/>
        <p:txBody>
          <a:bodyPr>
            <a:normAutofit/>
          </a:bodyPr>
          <a:lstStyle/>
          <a:p>
            <a:pPr marL="0" indent="0" fontAlgn="base">
              <a:buNone/>
            </a:pPr>
            <a:r>
              <a:rPr lang="it-IT" dirty="0"/>
              <a:t>GPT utilizza il contesto dell’immagine per comprendere meglio il testo. </a:t>
            </a:r>
          </a:p>
          <a:p>
            <a:pPr marL="0" indent="0" fontAlgn="base">
              <a:buNone/>
            </a:pPr>
            <a:endParaRPr lang="it-IT" dirty="0"/>
          </a:p>
          <a:p>
            <a:pPr marL="0" indent="0" fontAlgn="base">
              <a:buNone/>
            </a:pPr>
            <a:r>
              <a:rPr lang="it-IT" dirty="0"/>
              <a:t>Ad esempio, se si fornisce una foto di una torta e si chiede “Quali ingredienti ci sono?”, GPT cercherà di interpretare l’immagine e collegarla alla domanda per dare una risposta coerente.</a:t>
            </a:r>
            <a:endParaRPr lang="en-US" dirty="0"/>
          </a:p>
        </p:txBody>
      </p:sp>
    </p:spTree>
    <p:extLst>
      <p:ext uri="{BB962C8B-B14F-4D97-AF65-F5344CB8AC3E}">
        <p14:creationId xmlns:p14="http://schemas.microsoft.com/office/powerpoint/2010/main" val="2209419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A822B-EB03-763D-B2CD-07D9AC8F2B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71EF4C-3855-2CF4-F482-01A2EE734C21}"/>
              </a:ext>
            </a:extLst>
          </p:cNvPr>
          <p:cNvSpPr>
            <a:spLocks noGrp="1"/>
          </p:cNvSpPr>
          <p:nvPr>
            <p:ph type="title"/>
          </p:nvPr>
        </p:nvSpPr>
        <p:spPr/>
        <p:txBody>
          <a:bodyPr/>
          <a:lstStyle/>
          <a:p>
            <a:r>
              <a:rPr lang="en-US" dirty="0"/>
              <a:t>GPT – Token </a:t>
            </a:r>
            <a:r>
              <a:rPr lang="en-US" dirty="0" err="1"/>
              <a:t>limiti</a:t>
            </a:r>
            <a:endParaRPr lang="en-US" dirty="0"/>
          </a:p>
        </p:txBody>
      </p:sp>
      <p:sp>
        <p:nvSpPr>
          <p:cNvPr id="4" name="Content Placeholder 3">
            <a:extLst>
              <a:ext uri="{FF2B5EF4-FFF2-40B4-BE49-F238E27FC236}">
                <a16:creationId xmlns:a16="http://schemas.microsoft.com/office/drawing/2014/main" id="{1282F324-D23A-7090-6778-E34B2858B3C8}"/>
              </a:ext>
            </a:extLst>
          </p:cNvPr>
          <p:cNvSpPr>
            <a:spLocks noGrp="1"/>
          </p:cNvSpPr>
          <p:nvPr>
            <p:ph idx="1"/>
          </p:nvPr>
        </p:nvSpPr>
        <p:spPr/>
        <p:txBody>
          <a:bodyPr>
            <a:normAutofit/>
          </a:bodyPr>
          <a:lstStyle/>
          <a:p>
            <a:pPr fontAlgn="base">
              <a:lnSpc>
                <a:spcPct val="100000"/>
              </a:lnSpc>
              <a:spcBef>
                <a:spcPts val="600"/>
              </a:spcBef>
            </a:pPr>
            <a:r>
              <a:rPr lang="it-IT" dirty="0"/>
              <a:t>Efficienza Computazionale: Maggiori sono i token (testuali e visuali), più memoria e potenza di calcolo </a:t>
            </a:r>
          </a:p>
          <a:p>
            <a:pPr fontAlgn="base">
              <a:lnSpc>
                <a:spcPct val="100000"/>
              </a:lnSpc>
              <a:spcBef>
                <a:spcPts val="600"/>
              </a:spcBef>
            </a:pPr>
            <a:endParaRPr lang="it-IT" dirty="0"/>
          </a:p>
          <a:p>
            <a:pPr fontAlgn="base">
              <a:lnSpc>
                <a:spcPct val="100000"/>
              </a:lnSpc>
              <a:spcBef>
                <a:spcPts val="600"/>
              </a:spcBef>
            </a:pPr>
            <a:r>
              <a:rPr lang="it-IT" dirty="0"/>
              <a:t>Ottimizzazione dell’Input: Per ridurre il numero di token, è consigliabile mantenere il testo conciso e fornire solo le immagini rilevanti. </a:t>
            </a:r>
          </a:p>
          <a:p>
            <a:pPr fontAlgn="base">
              <a:lnSpc>
                <a:spcPct val="100000"/>
              </a:lnSpc>
              <a:spcBef>
                <a:spcPts val="600"/>
              </a:spcBef>
            </a:pPr>
            <a:endParaRPr lang="it-IT" dirty="0"/>
          </a:p>
          <a:p>
            <a:pPr fontAlgn="base">
              <a:lnSpc>
                <a:spcPct val="100000"/>
              </a:lnSpc>
              <a:spcBef>
                <a:spcPts val="600"/>
              </a:spcBef>
            </a:pPr>
            <a:r>
              <a:rPr lang="it-IT" dirty="0"/>
              <a:t>Token in eccesso, infatti, possono ridurre la precisione delle risposte del modello se l’input è troppo complesso o prolisso.</a:t>
            </a:r>
          </a:p>
          <a:p>
            <a:pPr marL="0" indent="0" fontAlgn="base">
              <a:buNone/>
            </a:pPr>
            <a:endParaRPr lang="en-US" u="sng" dirty="0"/>
          </a:p>
        </p:txBody>
      </p:sp>
    </p:spTree>
    <p:extLst>
      <p:ext uri="{BB962C8B-B14F-4D97-AF65-F5344CB8AC3E}">
        <p14:creationId xmlns:p14="http://schemas.microsoft.com/office/powerpoint/2010/main" val="774440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FAC19-DA66-B130-28F0-57981BA8D4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9A42AB-9BE6-B72D-E694-FC12E21B6F72}"/>
              </a:ext>
            </a:extLst>
          </p:cNvPr>
          <p:cNvSpPr>
            <a:spLocks noGrp="1"/>
          </p:cNvSpPr>
          <p:nvPr>
            <p:ph type="title"/>
          </p:nvPr>
        </p:nvSpPr>
        <p:spPr/>
        <p:txBody>
          <a:bodyPr/>
          <a:lstStyle/>
          <a:p>
            <a:r>
              <a:rPr lang="en-US" dirty="0"/>
              <a:t>GPT – </a:t>
            </a:r>
            <a:r>
              <a:rPr lang="en-US" dirty="0" err="1"/>
              <a:t>Dimensioni</a:t>
            </a:r>
            <a:endParaRPr lang="en-US" dirty="0"/>
          </a:p>
        </p:txBody>
      </p:sp>
      <p:sp>
        <p:nvSpPr>
          <p:cNvPr id="4" name="Content Placeholder 3">
            <a:extLst>
              <a:ext uri="{FF2B5EF4-FFF2-40B4-BE49-F238E27FC236}">
                <a16:creationId xmlns:a16="http://schemas.microsoft.com/office/drawing/2014/main" id="{EBF2A79E-C829-074D-AC75-8406C2A67EEC}"/>
              </a:ext>
            </a:extLst>
          </p:cNvPr>
          <p:cNvSpPr>
            <a:spLocks noGrp="1"/>
          </p:cNvSpPr>
          <p:nvPr>
            <p:ph idx="1"/>
          </p:nvPr>
        </p:nvSpPr>
        <p:spPr/>
        <p:txBody>
          <a:bodyPr>
            <a:normAutofit/>
          </a:bodyPr>
          <a:lstStyle/>
          <a:p>
            <a:pPr marL="0" indent="0">
              <a:spcBef>
                <a:spcPts val="3000"/>
              </a:spcBef>
              <a:buNone/>
            </a:pPr>
            <a:r>
              <a:rPr lang="en-US" dirty="0"/>
              <a:t>Il </a:t>
            </a:r>
            <a:r>
              <a:rPr lang="en-US" dirty="0" err="1"/>
              <a:t>termine</a:t>
            </a:r>
            <a:r>
              <a:rPr lang="en-US" dirty="0"/>
              <a:t> large indica le </a:t>
            </a:r>
            <a:r>
              <a:rPr lang="en-US" dirty="0" err="1"/>
              <a:t>dimensioni</a:t>
            </a:r>
            <a:r>
              <a:rPr lang="en-US" dirty="0"/>
              <a:t> (</a:t>
            </a:r>
            <a:r>
              <a:rPr lang="en-US" dirty="0" err="1"/>
              <a:t>davvero</a:t>
            </a:r>
            <a:r>
              <a:rPr lang="en-US" dirty="0"/>
              <a:t> large!!!):</a:t>
            </a:r>
          </a:p>
          <a:p>
            <a:pPr lvl="2">
              <a:spcBef>
                <a:spcPts val="1200"/>
              </a:spcBef>
            </a:pPr>
            <a:r>
              <a:rPr lang="en-US" dirty="0" err="1"/>
              <a:t>Parametri</a:t>
            </a:r>
            <a:r>
              <a:rPr lang="en-US" dirty="0"/>
              <a:t> (o </a:t>
            </a:r>
            <a:r>
              <a:rPr lang="en-US" dirty="0" err="1"/>
              <a:t>pesi</a:t>
            </a:r>
            <a:r>
              <a:rPr lang="en-US" dirty="0"/>
              <a:t>)</a:t>
            </a:r>
          </a:p>
          <a:p>
            <a:pPr lvl="2">
              <a:spcBef>
                <a:spcPts val="1200"/>
              </a:spcBef>
            </a:pPr>
            <a:r>
              <a:rPr lang="en-US" dirty="0" err="1"/>
              <a:t>Interconnessione</a:t>
            </a:r>
            <a:r>
              <a:rPr lang="en-US" dirty="0"/>
              <a:t> </a:t>
            </a:r>
            <a:r>
              <a:rPr lang="en-US" dirty="0" err="1"/>
              <a:t>tra</a:t>
            </a:r>
            <a:r>
              <a:rPr lang="en-US" dirty="0"/>
              <a:t> </a:t>
            </a:r>
            <a:r>
              <a:rPr lang="en-US" dirty="0" err="1"/>
              <a:t>i</a:t>
            </a:r>
            <a:r>
              <a:rPr lang="en-US" dirty="0"/>
              <a:t> </a:t>
            </a:r>
            <a:r>
              <a:rPr lang="en-US" dirty="0" err="1"/>
              <a:t>vari</a:t>
            </a:r>
            <a:r>
              <a:rPr lang="en-US" dirty="0"/>
              <a:t> nodi </a:t>
            </a:r>
            <a:r>
              <a:rPr lang="en-US" dirty="0" err="1"/>
              <a:t>delle</a:t>
            </a:r>
            <a:r>
              <a:rPr lang="en-US" dirty="0"/>
              <a:t> </a:t>
            </a:r>
            <a:r>
              <a:rPr lang="en-US" dirty="0" err="1"/>
              <a:t>reti</a:t>
            </a:r>
            <a:r>
              <a:rPr lang="en-US" dirty="0"/>
              <a:t> </a:t>
            </a:r>
            <a:r>
              <a:rPr lang="en-US" dirty="0" err="1"/>
              <a:t>neurali</a:t>
            </a:r>
            <a:endParaRPr lang="en-US" dirty="0"/>
          </a:p>
          <a:p>
            <a:pPr lvl="1">
              <a:spcBef>
                <a:spcPts val="3000"/>
              </a:spcBef>
            </a:pPr>
            <a:r>
              <a:rPr lang="en-US" dirty="0" err="1"/>
              <a:t>Analizzando</a:t>
            </a:r>
            <a:r>
              <a:rPr lang="en-US" dirty="0"/>
              <a:t> il </a:t>
            </a:r>
            <a:r>
              <a:rPr lang="en-US" dirty="0" err="1"/>
              <a:t>cervello</a:t>
            </a:r>
            <a:r>
              <a:rPr lang="en-US" dirty="0"/>
              <a:t> </a:t>
            </a:r>
            <a:r>
              <a:rPr lang="en-US" dirty="0" err="1"/>
              <a:t>umano</a:t>
            </a:r>
            <a:r>
              <a:rPr lang="en-US" dirty="0"/>
              <a:t>:</a:t>
            </a:r>
          </a:p>
          <a:p>
            <a:pPr lvl="2">
              <a:spcBef>
                <a:spcPts val="1200"/>
              </a:spcBef>
            </a:pPr>
            <a:r>
              <a:rPr lang="en-US" dirty="0"/>
              <a:t>Nodi: </a:t>
            </a:r>
            <a:r>
              <a:rPr lang="en-US" dirty="0" err="1"/>
              <a:t>neuroni</a:t>
            </a:r>
            <a:endParaRPr lang="en-US" dirty="0"/>
          </a:p>
          <a:p>
            <a:pPr lvl="2">
              <a:spcBef>
                <a:spcPts val="1200"/>
              </a:spcBef>
            </a:pPr>
            <a:r>
              <a:rPr lang="en-US" dirty="0" err="1"/>
              <a:t>Parametri</a:t>
            </a:r>
            <a:r>
              <a:rPr lang="en-US" dirty="0"/>
              <a:t> </a:t>
            </a:r>
            <a:r>
              <a:rPr lang="en-US" dirty="0" err="1"/>
              <a:t>sono</a:t>
            </a:r>
            <a:r>
              <a:rPr lang="en-US" dirty="0"/>
              <a:t> le </a:t>
            </a:r>
            <a:r>
              <a:rPr lang="en-US" dirty="0" err="1"/>
              <a:t>sinapsi</a:t>
            </a:r>
            <a:endParaRPr lang="en-US" dirty="0"/>
          </a:p>
          <a:p>
            <a:pPr marL="457200" lvl="1" indent="0">
              <a:lnSpc>
                <a:spcPct val="110000"/>
              </a:lnSpc>
              <a:spcBef>
                <a:spcPts val="3000"/>
              </a:spcBef>
              <a:buNone/>
            </a:pPr>
            <a:r>
              <a:rPr lang="it-IT" dirty="0"/>
              <a:t>GPT-3 ha 175 miliardi di parametri</a:t>
            </a:r>
          </a:p>
          <a:p>
            <a:pPr marL="457200" lvl="1" indent="0">
              <a:lnSpc>
                <a:spcPct val="110000"/>
              </a:lnSpc>
              <a:spcBef>
                <a:spcPts val="3000"/>
              </a:spcBef>
              <a:buNone/>
            </a:pPr>
            <a:r>
              <a:rPr lang="it-IT" dirty="0" err="1"/>
              <a:t>WuDao</a:t>
            </a:r>
            <a:r>
              <a:rPr lang="it-IT" dirty="0"/>
              <a:t> 2.0 ha  1.750 miliardi di parametri</a:t>
            </a:r>
            <a:r>
              <a:rPr lang="it-IT" b="0" i="0" dirty="0">
                <a:solidFill>
                  <a:srgbClr val="D8D4CF"/>
                </a:solidFill>
                <a:effectLst/>
                <a:latin typeface="BreveText"/>
              </a:rPr>
              <a:t>.</a:t>
            </a:r>
            <a:endParaRPr lang="en-US" dirty="0"/>
          </a:p>
        </p:txBody>
      </p:sp>
    </p:spTree>
    <p:extLst>
      <p:ext uri="{BB962C8B-B14F-4D97-AF65-F5344CB8AC3E}">
        <p14:creationId xmlns:p14="http://schemas.microsoft.com/office/powerpoint/2010/main" val="2020393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DFB74-0D89-4A36-B262-31FF9AFEBD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8B4ACA-DD32-527D-5953-AF94819688E3}"/>
              </a:ext>
            </a:extLst>
          </p:cNvPr>
          <p:cNvSpPr>
            <a:spLocks noGrp="1"/>
          </p:cNvSpPr>
          <p:nvPr>
            <p:ph type="title"/>
          </p:nvPr>
        </p:nvSpPr>
        <p:spPr/>
        <p:txBody>
          <a:bodyPr/>
          <a:lstStyle/>
          <a:p>
            <a:r>
              <a:rPr lang="en-US" dirty="0"/>
              <a:t>GPT – Intro - </a:t>
            </a:r>
            <a:r>
              <a:rPr lang="en-US" dirty="0" err="1"/>
              <a:t>Trasformer</a:t>
            </a:r>
            <a:endParaRPr lang="en-US" dirty="0"/>
          </a:p>
        </p:txBody>
      </p:sp>
      <p:sp>
        <p:nvSpPr>
          <p:cNvPr id="4" name="Content Placeholder 3">
            <a:extLst>
              <a:ext uri="{FF2B5EF4-FFF2-40B4-BE49-F238E27FC236}">
                <a16:creationId xmlns:a16="http://schemas.microsoft.com/office/drawing/2014/main" id="{AFA044EF-D7F4-DCF3-3E8A-96A7F648C632}"/>
              </a:ext>
            </a:extLst>
          </p:cNvPr>
          <p:cNvSpPr>
            <a:spLocks noGrp="1"/>
          </p:cNvSpPr>
          <p:nvPr>
            <p:ph idx="1"/>
          </p:nvPr>
        </p:nvSpPr>
        <p:spPr/>
        <p:txBody>
          <a:bodyPr/>
          <a:lstStyle/>
          <a:p>
            <a:r>
              <a:rPr lang="it-IT" dirty="0"/>
              <a:t>Gli LLM sono un sottoinsieme dei cosiddetti transformer model, introdotti per la prima volta da Google nel 2017</a:t>
            </a:r>
          </a:p>
          <a:p>
            <a:r>
              <a:rPr lang="it-IT" dirty="0"/>
              <a:t>GPT utilizza una tecnica chiamata 'Transformer', che si basa su meccanismi di attenzione per elaborare il testo.</a:t>
            </a:r>
          </a:p>
          <a:p>
            <a:r>
              <a:rPr lang="it-IT" dirty="0"/>
              <a:t> Meccanismi di auto-attenzione per identificare parole rilevanti nel contesto.</a:t>
            </a:r>
          </a:p>
          <a:p>
            <a:r>
              <a:rPr lang="it-IT" dirty="0"/>
              <a:t>L'architettura Transformer consente di elaborare grandi quantità di testo in parallelo</a:t>
            </a:r>
          </a:p>
          <a:p>
            <a:pPr marL="0" indent="0">
              <a:spcBef>
                <a:spcPts val="3000"/>
              </a:spcBef>
              <a:buNone/>
            </a:pPr>
            <a:endParaRPr lang="en-US" u="sng" dirty="0">
              <a:solidFill>
                <a:srgbClr val="502BD3"/>
              </a:solidFill>
            </a:endParaRPr>
          </a:p>
        </p:txBody>
      </p:sp>
    </p:spTree>
    <p:extLst>
      <p:ext uri="{BB962C8B-B14F-4D97-AF65-F5344CB8AC3E}">
        <p14:creationId xmlns:p14="http://schemas.microsoft.com/office/powerpoint/2010/main" val="225344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B6B46-FA90-704A-67EC-790C76C424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10B52F-9C57-8E27-69A2-9B4A363A7E0C}"/>
              </a:ext>
            </a:extLst>
          </p:cNvPr>
          <p:cNvSpPr>
            <a:spLocks noGrp="1"/>
          </p:cNvSpPr>
          <p:nvPr>
            <p:ph type="title"/>
          </p:nvPr>
        </p:nvSpPr>
        <p:spPr/>
        <p:txBody>
          <a:bodyPr/>
          <a:lstStyle/>
          <a:p>
            <a:r>
              <a:rPr lang="en-US" dirty="0"/>
              <a:t>AI</a:t>
            </a:r>
          </a:p>
        </p:txBody>
      </p:sp>
      <p:sp>
        <p:nvSpPr>
          <p:cNvPr id="4" name="Content Placeholder 3">
            <a:extLst>
              <a:ext uri="{FF2B5EF4-FFF2-40B4-BE49-F238E27FC236}">
                <a16:creationId xmlns:a16="http://schemas.microsoft.com/office/drawing/2014/main" id="{9CAB88ED-2708-71EB-9166-BA7888BA7459}"/>
              </a:ext>
            </a:extLst>
          </p:cNvPr>
          <p:cNvSpPr>
            <a:spLocks noGrp="1"/>
          </p:cNvSpPr>
          <p:nvPr>
            <p:ph idx="1"/>
          </p:nvPr>
        </p:nvSpPr>
        <p:spPr/>
        <p:txBody>
          <a:bodyPr>
            <a:normAutofit/>
          </a:bodyPr>
          <a:lstStyle/>
          <a:p>
            <a:pPr marL="0" indent="0">
              <a:lnSpc>
                <a:spcPct val="100000"/>
              </a:lnSpc>
              <a:spcBef>
                <a:spcPts val="3000"/>
              </a:spcBef>
              <a:buNone/>
            </a:pPr>
            <a:r>
              <a:rPr lang="it-IT" sz="2200" dirty="0"/>
              <a:t>Modelli linguistici di grandi dimensioni (LLM)</a:t>
            </a:r>
          </a:p>
          <a:p>
            <a:pPr>
              <a:lnSpc>
                <a:spcPct val="100000"/>
              </a:lnSpc>
              <a:spcBef>
                <a:spcPts val="600"/>
              </a:spcBef>
            </a:pPr>
            <a:r>
              <a:rPr lang="it-IT" sz="2200" dirty="0"/>
              <a:t>GPT-4 (da OpenAI)</a:t>
            </a:r>
          </a:p>
          <a:p>
            <a:pPr>
              <a:lnSpc>
                <a:spcPct val="100000"/>
              </a:lnSpc>
              <a:spcBef>
                <a:spcPts val="600"/>
              </a:spcBef>
            </a:pPr>
            <a:r>
              <a:rPr lang="it-IT" sz="2200" dirty="0"/>
              <a:t>Bard (da Google AI)</a:t>
            </a:r>
          </a:p>
          <a:p>
            <a:pPr>
              <a:lnSpc>
                <a:spcPct val="100000"/>
              </a:lnSpc>
              <a:spcBef>
                <a:spcPts val="600"/>
              </a:spcBef>
            </a:pPr>
            <a:r>
              <a:rPr lang="it-IT" sz="2200" dirty="0" err="1"/>
              <a:t>LaMDA</a:t>
            </a:r>
            <a:r>
              <a:rPr lang="it-IT" sz="2200" dirty="0"/>
              <a:t> (da Google AI)</a:t>
            </a:r>
          </a:p>
          <a:p>
            <a:pPr>
              <a:lnSpc>
                <a:spcPct val="100000"/>
              </a:lnSpc>
              <a:spcBef>
                <a:spcPts val="600"/>
              </a:spcBef>
            </a:pPr>
            <a:r>
              <a:rPr lang="it-IT" sz="2200" dirty="0"/>
              <a:t>Claude (da </a:t>
            </a:r>
            <a:r>
              <a:rPr lang="it-IT" sz="2200" dirty="0" err="1"/>
              <a:t>Anthropic</a:t>
            </a:r>
            <a:r>
              <a:rPr lang="it-IT" sz="2200" dirty="0"/>
              <a:t>)</a:t>
            </a:r>
          </a:p>
          <a:p>
            <a:pPr>
              <a:lnSpc>
                <a:spcPct val="100000"/>
              </a:lnSpc>
              <a:spcBef>
                <a:spcPts val="600"/>
              </a:spcBef>
            </a:pPr>
            <a:r>
              <a:rPr lang="it-IT" sz="2200" dirty="0" err="1"/>
              <a:t>Perplexity</a:t>
            </a:r>
            <a:endParaRPr lang="it-IT" sz="2200" dirty="0"/>
          </a:p>
          <a:p>
            <a:pPr>
              <a:lnSpc>
                <a:spcPct val="100000"/>
              </a:lnSpc>
              <a:spcBef>
                <a:spcPts val="600"/>
              </a:spcBef>
            </a:pPr>
            <a:endParaRPr lang="it-IT" sz="2200" dirty="0"/>
          </a:p>
          <a:p>
            <a:r>
              <a:rPr lang="it-IT" sz="2200" dirty="0"/>
              <a:t>Generazione di immagini:</a:t>
            </a:r>
          </a:p>
          <a:p>
            <a:pPr>
              <a:buFont typeface="Arial" panose="020B0604020202020204" pitchFamily="34" charset="0"/>
              <a:buChar char="•"/>
            </a:pPr>
            <a:r>
              <a:rPr lang="it-IT" sz="2200" dirty="0"/>
              <a:t>DALL-E 2 (da OpenAI)</a:t>
            </a:r>
          </a:p>
          <a:p>
            <a:pPr>
              <a:buFont typeface="Arial" panose="020B0604020202020204" pitchFamily="34" charset="0"/>
              <a:buChar char="•"/>
            </a:pPr>
            <a:r>
              <a:rPr lang="it-IT" sz="2200" dirty="0" err="1"/>
              <a:t>Midjourney</a:t>
            </a:r>
            <a:r>
              <a:rPr lang="it-IT" sz="2200" dirty="0"/>
              <a:t> </a:t>
            </a:r>
          </a:p>
          <a:p>
            <a:pPr>
              <a:buFont typeface="Arial" panose="020B0604020202020204" pitchFamily="34" charset="0"/>
              <a:buChar char="•"/>
            </a:pPr>
            <a:r>
              <a:rPr lang="it-IT" sz="2200" dirty="0" err="1"/>
              <a:t>Stable</a:t>
            </a:r>
            <a:r>
              <a:rPr lang="it-IT" sz="2200" dirty="0"/>
              <a:t> </a:t>
            </a:r>
            <a:r>
              <a:rPr lang="it-IT" sz="2200" dirty="0" err="1"/>
              <a:t>Diffusion</a:t>
            </a:r>
            <a:endParaRPr lang="en-US" sz="2200" dirty="0"/>
          </a:p>
        </p:txBody>
      </p:sp>
    </p:spTree>
    <p:extLst>
      <p:ext uri="{BB962C8B-B14F-4D97-AF65-F5344CB8AC3E}">
        <p14:creationId xmlns:p14="http://schemas.microsoft.com/office/powerpoint/2010/main" val="686575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7D9BC-6B60-C834-B4F4-488CB5E078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DD9C0-A5F4-F3C1-4513-5A32E5955780}"/>
              </a:ext>
            </a:extLst>
          </p:cNvPr>
          <p:cNvSpPr>
            <a:spLocks noGrp="1"/>
          </p:cNvSpPr>
          <p:nvPr>
            <p:ph type="title"/>
          </p:nvPr>
        </p:nvSpPr>
        <p:spPr/>
        <p:txBody>
          <a:bodyPr/>
          <a:lstStyle/>
          <a:p>
            <a:r>
              <a:rPr lang="en-US" dirty="0"/>
              <a:t>GPT – Intro - </a:t>
            </a:r>
            <a:r>
              <a:rPr lang="en-US" dirty="0" err="1"/>
              <a:t>Trasformer</a:t>
            </a:r>
            <a:endParaRPr lang="en-US" dirty="0"/>
          </a:p>
        </p:txBody>
      </p:sp>
      <p:sp>
        <p:nvSpPr>
          <p:cNvPr id="4" name="Content Placeholder 3">
            <a:extLst>
              <a:ext uri="{FF2B5EF4-FFF2-40B4-BE49-F238E27FC236}">
                <a16:creationId xmlns:a16="http://schemas.microsoft.com/office/drawing/2014/main" id="{D5057946-4985-D45E-DC3F-FBC61719F438}"/>
              </a:ext>
            </a:extLst>
          </p:cNvPr>
          <p:cNvSpPr>
            <a:spLocks noGrp="1"/>
          </p:cNvSpPr>
          <p:nvPr>
            <p:ph idx="1"/>
          </p:nvPr>
        </p:nvSpPr>
        <p:spPr/>
        <p:txBody>
          <a:bodyPr>
            <a:normAutofit/>
          </a:bodyPr>
          <a:lstStyle/>
          <a:p>
            <a:r>
              <a:rPr lang="it-IT" dirty="0"/>
              <a:t>Un transformer è una rete neurale che apprende il modo in cui i dati vengono utilizzati tenendo traccia delle relazioni all’interno delle sequenze che li contengono.</a:t>
            </a:r>
          </a:p>
          <a:p>
            <a:endParaRPr lang="it-IT" dirty="0"/>
          </a:p>
          <a:p>
            <a:r>
              <a:rPr lang="it-IT" dirty="0"/>
              <a:t>I dati utilizzati per l’addestramento degli LLM non sono infatti stati precedentemente etichettati, di conseguenza la fase preparatoria all’addestramento è molto più agevole</a:t>
            </a:r>
          </a:p>
          <a:p>
            <a:endParaRPr lang="it-IT" dirty="0"/>
          </a:p>
          <a:p>
            <a:r>
              <a:rPr lang="it-IT" dirty="0"/>
              <a:t>Possibilità di utilizzare colossali quantità di dati (nel caso di GPT-3, sono stati impiegati 800 gigabytes</a:t>
            </a:r>
          </a:p>
        </p:txBody>
      </p:sp>
    </p:spTree>
    <p:extLst>
      <p:ext uri="{BB962C8B-B14F-4D97-AF65-F5344CB8AC3E}">
        <p14:creationId xmlns:p14="http://schemas.microsoft.com/office/powerpoint/2010/main" val="3167244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D06F0-65A0-0772-68BB-ABFF5C7080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8E40EC-A63B-DF45-F2E6-DDF7DA12C1B4}"/>
              </a:ext>
            </a:extLst>
          </p:cNvPr>
          <p:cNvSpPr>
            <a:spLocks noGrp="1"/>
          </p:cNvSpPr>
          <p:nvPr>
            <p:ph type="title"/>
          </p:nvPr>
        </p:nvSpPr>
        <p:spPr/>
        <p:txBody>
          <a:bodyPr/>
          <a:lstStyle/>
          <a:p>
            <a:r>
              <a:rPr lang="en-US" dirty="0"/>
              <a:t>GPT – Intro - </a:t>
            </a:r>
            <a:r>
              <a:rPr lang="en-US" dirty="0" err="1"/>
              <a:t>Trasformer</a:t>
            </a:r>
            <a:endParaRPr lang="en-US" dirty="0"/>
          </a:p>
        </p:txBody>
      </p:sp>
      <p:sp>
        <p:nvSpPr>
          <p:cNvPr id="4" name="Content Placeholder 3">
            <a:extLst>
              <a:ext uri="{FF2B5EF4-FFF2-40B4-BE49-F238E27FC236}">
                <a16:creationId xmlns:a16="http://schemas.microsoft.com/office/drawing/2014/main" id="{2D71DD0B-7F25-5DF3-DD4B-7EFA9EC74692}"/>
              </a:ext>
            </a:extLst>
          </p:cNvPr>
          <p:cNvSpPr>
            <a:spLocks noGrp="1"/>
          </p:cNvSpPr>
          <p:nvPr>
            <p:ph idx="1"/>
          </p:nvPr>
        </p:nvSpPr>
        <p:spPr/>
        <p:txBody>
          <a:bodyPr>
            <a:normAutofit/>
          </a:bodyPr>
          <a:lstStyle/>
          <a:p>
            <a:pPr marL="0" indent="0" algn="ctr">
              <a:buNone/>
            </a:pPr>
            <a:r>
              <a:rPr lang="it-IT" dirty="0"/>
              <a:t>“Prima dell’arrivo dei transformer, i programmatori dovevano addestrare le reti neurali tramite enormi database etichettati (segnalando all’algoritmo, per esempio, che cos’è presente nelle immagini, </a:t>
            </a:r>
            <a:r>
              <a:rPr lang="it-IT" dirty="0" err="1"/>
              <a:t>ndr</a:t>
            </a:r>
            <a:r>
              <a:rPr lang="it-IT" dirty="0"/>
              <a:t>), che sono  costosi da produrre e richiedono moltissimo tempo - si </a:t>
            </a:r>
            <a:r>
              <a:rPr lang="it-IT" dirty="0">
                <a:hlinkClick r:id="rId2">
                  <a:extLst>
                    <a:ext uri="{A12FA001-AC4F-418D-AE19-62706E023703}">
                      <ahyp:hlinkClr xmlns:ahyp="http://schemas.microsoft.com/office/drawing/2018/hyperlinkcolor" val="tx"/>
                    </a:ext>
                  </a:extLst>
                </a:hlinkClick>
              </a:rPr>
              <a:t>legge</a:t>
            </a:r>
            <a:r>
              <a:rPr lang="it-IT" dirty="0"/>
              <a:t> sul sito di Nvidia -. Poiché trovano le correlazioni tra gli elementi per via matematica, i transformer eliminano questo bisogno, rendendo utilizzabili le migliaia di miliardi di immagini e i petabytes di dati testuali presenti sul web”.</a:t>
            </a:r>
            <a:endParaRPr lang="en-US" dirty="0"/>
          </a:p>
        </p:txBody>
      </p:sp>
    </p:spTree>
    <p:extLst>
      <p:ext uri="{BB962C8B-B14F-4D97-AF65-F5344CB8AC3E}">
        <p14:creationId xmlns:p14="http://schemas.microsoft.com/office/powerpoint/2010/main" val="3187527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1EF803-E62C-379D-5E7F-336CD21574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10603A-D416-2F2F-6269-41EBF9F5E531}"/>
              </a:ext>
            </a:extLst>
          </p:cNvPr>
          <p:cNvSpPr>
            <a:spLocks noGrp="1"/>
          </p:cNvSpPr>
          <p:nvPr>
            <p:ph type="title"/>
          </p:nvPr>
        </p:nvSpPr>
        <p:spPr/>
        <p:txBody>
          <a:bodyPr/>
          <a:lstStyle/>
          <a:p>
            <a:r>
              <a:rPr lang="en-US" dirty="0"/>
              <a:t>Gemini</a:t>
            </a:r>
          </a:p>
        </p:txBody>
      </p:sp>
      <p:sp>
        <p:nvSpPr>
          <p:cNvPr id="4" name="Content Placeholder 3">
            <a:extLst>
              <a:ext uri="{FF2B5EF4-FFF2-40B4-BE49-F238E27FC236}">
                <a16:creationId xmlns:a16="http://schemas.microsoft.com/office/drawing/2014/main" id="{2C317E5A-E9DA-41CB-B4E2-45054A504F65}"/>
              </a:ext>
            </a:extLst>
          </p:cNvPr>
          <p:cNvSpPr>
            <a:spLocks noGrp="1"/>
          </p:cNvSpPr>
          <p:nvPr>
            <p:ph idx="1"/>
          </p:nvPr>
        </p:nvSpPr>
        <p:spPr/>
        <p:txBody>
          <a:bodyPr/>
          <a:lstStyle/>
          <a:p>
            <a:r>
              <a:rPr lang="it-IT" dirty="0"/>
              <a:t>Chatbot di casa </a:t>
            </a:r>
            <a:r>
              <a:rPr lang="it-IT" dirty="0">
                <a:hlinkClick r:id="rId2">
                  <a:extLst>
                    <a:ext uri="{A12FA001-AC4F-418D-AE19-62706E023703}">
                      <ahyp:hlinkClr xmlns:ahyp="http://schemas.microsoft.com/office/drawing/2018/hyperlinkcolor" val="tx"/>
                    </a:ext>
                  </a:extLst>
                </a:hlinkClick>
              </a:rPr>
              <a:t>Google</a:t>
            </a:r>
            <a:endParaRPr lang="it-IT" dirty="0"/>
          </a:p>
          <a:p>
            <a:r>
              <a:rPr lang="it-IT" dirty="0"/>
              <a:t>Google ha presentato nel 2017 il suo sistema Bert, in grado per l’appunto di imparare il contesto all’interno di dati sequenziali</a:t>
            </a:r>
          </a:p>
          <a:p>
            <a:r>
              <a:rPr lang="it-IT" dirty="0"/>
              <a:t>AI sperimentale basata sul </a:t>
            </a:r>
            <a:r>
              <a:rPr lang="it-IT" dirty="0">
                <a:hlinkClick r:id="rId3">
                  <a:extLst>
                    <a:ext uri="{A12FA001-AC4F-418D-AE19-62706E023703}">
                      <ahyp:hlinkClr xmlns:ahyp="http://schemas.microsoft.com/office/drawing/2018/hyperlinkcolor" val="tx"/>
                    </a:ext>
                  </a:extLst>
                </a:hlinkClick>
              </a:rPr>
              <a:t>modello </a:t>
            </a:r>
            <a:r>
              <a:rPr lang="it-IT" dirty="0" err="1">
                <a:hlinkClick r:id="rId3">
                  <a:extLst>
                    <a:ext uri="{A12FA001-AC4F-418D-AE19-62706E023703}">
                      <ahyp:hlinkClr xmlns:ahyp="http://schemas.microsoft.com/office/drawing/2018/hyperlinkcolor" val="tx"/>
                    </a:ext>
                  </a:extLst>
                </a:hlinkClick>
              </a:rPr>
              <a:t>PaLM</a:t>
            </a:r>
            <a:r>
              <a:rPr lang="it-IT" dirty="0">
                <a:hlinkClick r:id="rId3">
                  <a:extLst>
                    <a:ext uri="{A12FA001-AC4F-418D-AE19-62706E023703}">
                      <ahyp:hlinkClr xmlns:ahyp="http://schemas.microsoft.com/office/drawing/2018/hyperlinkcolor" val="tx"/>
                    </a:ext>
                  </a:extLst>
                </a:hlinkClick>
              </a:rPr>
              <a:t> 2 </a:t>
            </a:r>
            <a:r>
              <a:rPr lang="it-IT" dirty="0"/>
              <a:t>la conferenza I/O nel 2023 </a:t>
            </a:r>
          </a:p>
          <a:p>
            <a:r>
              <a:rPr lang="it-IT" dirty="0"/>
              <a:t>Inizialmente con nome Bard</a:t>
            </a:r>
          </a:p>
          <a:p>
            <a:r>
              <a:rPr lang="it-IT" dirty="0"/>
              <a:t>Gemini dal’8 febbraio 2024</a:t>
            </a:r>
          </a:p>
          <a:p>
            <a:r>
              <a:rPr lang="it-IT" dirty="0"/>
              <a:t>Integrato in Google Workspace</a:t>
            </a:r>
            <a:endParaRPr lang="en-US" dirty="0"/>
          </a:p>
        </p:txBody>
      </p:sp>
      <p:pic>
        <p:nvPicPr>
          <p:cNvPr id="3" name="Picture 2" descr="Google Gemini AI: cos'è e perché dovresti imparare ad utilizzarla - Web  agency Bergamo | Digital Marketing e SEO | smartbee">
            <a:extLst>
              <a:ext uri="{FF2B5EF4-FFF2-40B4-BE49-F238E27FC236}">
                <a16:creationId xmlns:a16="http://schemas.microsoft.com/office/drawing/2014/main" id="{35DC4270-E0A2-507D-E018-2638B32412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471" y="3324428"/>
            <a:ext cx="2637974" cy="1641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4169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A8C12-4C74-D65B-BEA6-F521EB81E5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625A53-0113-B916-17E2-2240AC939075}"/>
              </a:ext>
            </a:extLst>
          </p:cNvPr>
          <p:cNvSpPr>
            <a:spLocks noGrp="1"/>
          </p:cNvSpPr>
          <p:nvPr>
            <p:ph type="title"/>
          </p:nvPr>
        </p:nvSpPr>
        <p:spPr/>
        <p:txBody>
          <a:bodyPr/>
          <a:lstStyle/>
          <a:p>
            <a:r>
              <a:rPr lang="en-US" dirty="0"/>
              <a:t>Gemini</a:t>
            </a:r>
          </a:p>
        </p:txBody>
      </p:sp>
      <p:sp>
        <p:nvSpPr>
          <p:cNvPr id="4" name="Content Placeholder 3">
            <a:extLst>
              <a:ext uri="{FF2B5EF4-FFF2-40B4-BE49-F238E27FC236}">
                <a16:creationId xmlns:a16="http://schemas.microsoft.com/office/drawing/2014/main" id="{9A0D5C4A-334B-1CC5-76A5-36D40FBAC89F}"/>
              </a:ext>
            </a:extLst>
          </p:cNvPr>
          <p:cNvSpPr>
            <a:spLocks noGrp="1"/>
          </p:cNvSpPr>
          <p:nvPr>
            <p:ph idx="1"/>
          </p:nvPr>
        </p:nvSpPr>
        <p:spPr/>
        <p:txBody>
          <a:bodyPr/>
          <a:lstStyle/>
          <a:p>
            <a:r>
              <a:rPr lang="it-IT" dirty="0"/>
              <a:t>Gemini a Gmail, ai documenti su Google Drive, ai fogli di calcolo in Google </a:t>
            </a:r>
            <a:r>
              <a:rPr lang="it-IT" dirty="0" err="1"/>
              <a:t>Sheets</a:t>
            </a:r>
            <a:r>
              <a:rPr lang="it-IT" dirty="0"/>
              <a:t> e ad altre risorse all’interno dell’ecosistema Google</a:t>
            </a:r>
          </a:p>
          <a:p>
            <a:r>
              <a:rPr lang="it-IT" dirty="0"/>
              <a:t>E’ in grado di offrire suggerimenti altamente pertinenti e utili</a:t>
            </a:r>
          </a:p>
          <a:p>
            <a:r>
              <a:rPr lang="it-IT" dirty="0"/>
              <a:t>Gemini è disponibile all’interno delle app</a:t>
            </a:r>
          </a:p>
          <a:p>
            <a:r>
              <a:rPr lang="it-IT" dirty="0"/>
              <a:t>Gemini ha una finestra di contesto di un milione e mezzo di token (1500 pagine) ovvero che può “tenere a mente” tutto il Signore degli Anelli senza difficoltà.</a:t>
            </a:r>
          </a:p>
          <a:p>
            <a:endParaRPr lang="en-US" dirty="0"/>
          </a:p>
        </p:txBody>
      </p:sp>
    </p:spTree>
    <p:extLst>
      <p:ext uri="{BB962C8B-B14F-4D97-AF65-F5344CB8AC3E}">
        <p14:creationId xmlns:p14="http://schemas.microsoft.com/office/powerpoint/2010/main" val="2859629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A2CAB4-AAF4-2DEB-1265-A1A7BA27FA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32E7DE-53E6-FFBF-9DEC-488706E70968}"/>
              </a:ext>
            </a:extLst>
          </p:cNvPr>
          <p:cNvSpPr>
            <a:spLocks noGrp="1"/>
          </p:cNvSpPr>
          <p:nvPr>
            <p:ph type="title"/>
          </p:nvPr>
        </p:nvSpPr>
        <p:spPr/>
        <p:txBody>
          <a:bodyPr/>
          <a:lstStyle/>
          <a:p>
            <a:r>
              <a:rPr lang="en-US" dirty="0"/>
              <a:t>Gemini</a:t>
            </a:r>
          </a:p>
        </p:txBody>
      </p:sp>
      <p:sp>
        <p:nvSpPr>
          <p:cNvPr id="4" name="Content Placeholder 3">
            <a:extLst>
              <a:ext uri="{FF2B5EF4-FFF2-40B4-BE49-F238E27FC236}">
                <a16:creationId xmlns:a16="http://schemas.microsoft.com/office/drawing/2014/main" id="{6C5B3811-7BE0-7925-A77A-9256B4928F41}"/>
              </a:ext>
            </a:extLst>
          </p:cNvPr>
          <p:cNvSpPr>
            <a:spLocks noGrp="1"/>
          </p:cNvSpPr>
          <p:nvPr>
            <p:ph idx="1"/>
          </p:nvPr>
        </p:nvSpPr>
        <p:spPr/>
        <p:txBody>
          <a:bodyPr>
            <a:normAutofit/>
          </a:bodyPr>
          <a:lstStyle/>
          <a:p>
            <a:r>
              <a:rPr lang="it-IT" b="1" dirty="0"/>
              <a:t>Capacità di elaborare diverse tipologie di contenuti (Multimodalità)</a:t>
            </a:r>
          </a:p>
          <a:p>
            <a:r>
              <a:rPr lang="it-IT" dirty="0"/>
              <a:t>Permette al modello di elaborare e comprendere una vasta gamma di tipologie di file, tra cui testi, immagini, video e audio. </a:t>
            </a:r>
          </a:p>
          <a:p>
            <a:r>
              <a:rPr lang="it-IT" dirty="0"/>
              <a:t>Visione più completa delle attività e delle necessità degli utenti.</a:t>
            </a:r>
          </a:p>
          <a:p>
            <a:pPr marL="0" indent="0">
              <a:buNone/>
            </a:pPr>
            <a:endParaRPr lang="it-IT" dirty="0"/>
          </a:p>
          <a:p>
            <a:pPr marL="0" indent="0">
              <a:buNone/>
            </a:pPr>
            <a:endParaRPr lang="it-IT" sz="2000" dirty="0"/>
          </a:p>
          <a:p>
            <a:pPr marL="0" indent="0">
              <a:buNone/>
            </a:pPr>
            <a:r>
              <a:rPr lang="it-IT" sz="2000" dirty="0"/>
              <a:t>Ad esempio, può analizzare un documento testuale mentre considera le immagini correlate e i video esplicativi, fornendo suggerimenti più accurati e contestualizzati.</a:t>
            </a:r>
            <a:endParaRPr lang="en-US" sz="2000" dirty="0"/>
          </a:p>
        </p:txBody>
      </p:sp>
    </p:spTree>
    <p:extLst>
      <p:ext uri="{BB962C8B-B14F-4D97-AF65-F5344CB8AC3E}">
        <p14:creationId xmlns:p14="http://schemas.microsoft.com/office/powerpoint/2010/main" val="21453521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5483A-5C85-4C02-F42C-D0EC8B2D82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B7272E-A2FF-7B6E-0A44-2282071DC6BB}"/>
              </a:ext>
            </a:extLst>
          </p:cNvPr>
          <p:cNvSpPr>
            <a:spLocks noGrp="1"/>
          </p:cNvSpPr>
          <p:nvPr>
            <p:ph type="title"/>
          </p:nvPr>
        </p:nvSpPr>
        <p:spPr/>
        <p:txBody>
          <a:bodyPr/>
          <a:lstStyle/>
          <a:p>
            <a:r>
              <a:rPr lang="en-US" dirty="0"/>
              <a:t>Gemini</a:t>
            </a:r>
          </a:p>
        </p:txBody>
      </p:sp>
      <p:sp>
        <p:nvSpPr>
          <p:cNvPr id="4" name="Content Placeholder 3">
            <a:extLst>
              <a:ext uri="{FF2B5EF4-FFF2-40B4-BE49-F238E27FC236}">
                <a16:creationId xmlns:a16="http://schemas.microsoft.com/office/drawing/2014/main" id="{DD845A3C-8F6D-A1A0-D478-465340525975}"/>
              </a:ext>
            </a:extLst>
          </p:cNvPr>
          <p:cNvSpPr>
            <a:spLocks noGrp="1"/>
          </p:cNvSpPr>
          <p:nvPr>
            <p:ph idx="1"/>
          </p:nvPr>
        </p:nvSpPr>
        <p:spPr/>
        <p:txBody>
          <a:bodyPr>
            <a:normAutofit/>
          </a:bodyPr>
          <a:lstStyle/>
          <a:p>
            <a:r>
              <a:rPr lang="en-US" sz="2000" dirty="0" err="1"/>
              <a:t>Intelligenza</a:t>
            </a:r>
            <a:r>
              <a:rPr lang="en-US" sz="2000" dirty="0"/>
              <a:t> </a:t>
            </a:r>
            <a:r>
              <a:rPr lang="en-US" sz="2000" dirty="0" err="1"/>
              <a:t>artificiale</a:t>
            </a:r>
            <a:r>
              <a:rPr lang="en-US" sz="2000" dirty="0"/>
              <a:t> in Gmail</a:t>
            </a:r>
          </a:p>
          <a:p>
            <a:pPr lvl="1"/>
            <a:r>
              <a:rPr lang="it-IT" sz="1600" dirty="0"/>
              <a:t>Risposte suggerite con comprensione del contesto</a:t>
            </a:r>
          </a:p>
          <a:p>
            <a:pPr lvl="1"/>
            <a:r>
              <a:rPr lang="it-IT" sz="1600" dirty="0"/>
              <a:t>Riassumere conversazioni lunghe</a:t>
            </a:r>
          </a:p>
          <a:p>
            <a:pPr lvl="1"/>
            <a:r>
              <a:rPr lang="it-IT" sz="1600" dirty="0"/>
              <a:t>Fare domande sulle mail ricevute</a:t>
            </a:r>
          </a:p>
          <a:p>
            <a:pPr lvl="1"/>
            <a:endParaRPr lang="it-IT" sz="1600" dirty="0"/>
          </a:p>
          <a:p>
            <a:r>
              <a:rPr lang="it-IT" sz="2000" dirty="0"/>
              <a:t>Assistente personale</a:t>
            </a:r>
          </a:p>
          <a:p>
            <a:pPr lvl="1"/>
            <a:r>
              <a:rPr lang="it-IT" sz="1600" dirty="0"/>
              <a:t>Creazione documenti e cartelle su Drive</a:t>
            </a:r>
          </a:p>
          <a:p>
            <a:pPr lvl="1"/>
            <a:r>
              <a:rPr lang="it-IT" sz="1600" dirty="0"/>
              <a:t>Automazioni consigliate</a:t>
            </a:r>
          </a:p>
          <a:p>
            <a:pPr lvl="1"/>
            <a:r>
              <a:rPr lang="it-IT" sz="1600" dirty="0"/>
              <a:t>Esplorare un foglio Google facendo domande</a:t>
            </a:r>
          </a:p>
          <a:p>
            <a:pPr lvl="1"/>
            <a:r>
              <a:rPr lang="it-IT" sz="1600" dirty="0"/>
              <a:t>Comparare documenti:</a:t>
            </a:r>
          </a:p>
          <a:p>
            <a:pPr lvl="1"/>
            <a:r>
              <a:rPr lang="it-IT" sz="1600" dirty="0"/>
              <a:t>Estrazione di informazioni dalle immagini</a:t>
            </a:r>
          </a:p>
          <a:p>
            <a:pPr lvl="1"/>
            <a:r>
              <a:rPr lang="it-IT" sz="1600" dirty="0"/>
              <a:t>Conversazioni con l’intelligenza artificiale</a:t>
            </a:r>
          </a:p>
          <a:p>
            <a:endParaRPr lang="en-US" sz="2000" dirty="0"/>
          </a:p>
        </p:txBody>
      </p:sp>
      <p:pic>
        <p:nvPicPr>
          <p:cNvPr id="3" name="Picture 2" descr="Google Gemini AI: cos'è e perché dovresti imparare ad utilizzarla - Web  agency Bergamo | Digital Marketing e SEO | smartbee">
            <a:extLst>
              <a:ext uri="{FF2B5EF4-FFF2-40B4-BE49-F238E27FC236}">
                <a16:creationId xmlns:a16="http://schemas.microsoft.com/office/drawing/2014/main" id="{BCA0CD21-E18D-B86F-EACE-990C606DB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0094" y="152399"/>
            <a:ext cx="4449522" cy="2769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392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2625E-991B-582E-A2B0-C799C53B4D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72929F-B940-D9AB-48AF-7558997856C7}"/>
              </a:ext>
            </a:extLst>
          </p:cNvPr>
          <p:cNvSpPr>
            <a:spLocks noGrp="1"/>
          </p:cNvSpPr>
          <p:nvPr>
            <p:ph type="title"/>
          </p:nvPr>
        </p:nvSpPr>
        <p:spPr/>
        <p:txBody>
          <a:bodyPr/>
          <a:lstStyle/>
          <a:p>
            <a:r>
              <a:rPr lang="en-US" dirty="0"/>
              <a:t>Gemini</a:t>
            </a:r>
          </a:p>
        </p:txBody>
      </p:sp>
      <p:sp>
        <p:nvSpPr>
          <p:cNvPr id="4" name="Content Placeholder 3">
            <a:extLst>
              <a:ext uri="{FF2B5EF4-FFF2-40B4-BE49-F238E27FC236}">
                <a16:creationId xmlns:a16="http://schemas.microsoft.com/office/drawing/2014/main" id="{BC9B0135-CEAF-7B68-83D7-8EA391244FA6}"/>
              </a:ext>
            </a:extLst>
          </p:cNvPr>
          <p:cNvSpPr>
            <a:spLocks noGrp="1"/>
          </p:cNvSpPr>
          <p:nvPr>
            <p:ph idx="1"/>
          </p:nvPr>
        </p:nvSpPr>
        <p:spPr/>
        <p:txBody>
          <a:bodyPr>
            <a:normAutofit/>
          </a:bodyPr>
          <a:lstStyle/>
          <a:p>
            <a:r>
              <a:rPr lang="en-US" sz="2000" dirty="0" err="1"/>
              <a:t>Intelligenza</a:t>
            </a:r>
            <a:r>
              <a:rPr lang="en-US" sz="2000" dirty="0"/>
              <a:t> </a:t>
            </a:r>
            <a:r>
              <a:rPr lang="en-US" sz="2000" dirty="0" err="1"/>
              <a:t>artificiale</a:t>
            </a:r>
            <a:r>
              <a:rPr lang="en-US" sz="2000" dirty="0"/>
              <a:t> in </a:t>
            </a:r>
            <a:r>
              <a:rPr lang="it-IT" sz="2000" dirty="0"/>
              <a:t>Documenti Google</a:t>
            </a:r>
          </a:p>
          <a:p>
            <a:pPr lvl="1"/>
            <a:r>
              <a:rPr lang="it-IT" sz="1600" dirty="0"/>
              <a:t>Rifinire il template generato</a:t>
            </a:r>
          </a:p>
          <a:p>
            <a:pPr lvl="1"/>
            <a:r>
              <a:rPr lang="it-IT" sz="1600" dirty="0"/>
              <a:t>Riassumere il documento</a:t>
            </a:r>
          </a:p>
          <a:p>
            <a:pPr lvl="1"/>
            <a:r>
              <a:rPr lang="it-IT" sz="1600" dirty="0"/>
              <a:t>Generare un documento di testo</a:t>
            </a:r>
            <a:endParaRPr lang="en-US" sz="2000" dirty="0"/>
          </a:p>
          <a:p>
            <a:pPr lvl="1"/>
            <a:endParaRPr lang="it-IT" sz="1600" dirty="0"/>
          </a:p>
          <a:p>
            <a:pPr algn="l" fontAlgn="base">
              <a:spcBef>
                <a:spcPts val="1125"/>
              </a:spcBef>
            </a:pPr>
            <a:r>
              <a:rPr lang="it-IT" sz="2000" dirty="0"/>
              <a:t>Google Meet </a:t>
            </a:r>
          </a:p>
          <a:p>
            <a:pPr lvl="1"/>
            <a:r>
              <a:rPr lang="it-IT" sz="1600" dirty="0"/>
              <a:t>Verbali di fine riunione</a:t>
            </a:r>
          </a:p>
          <a:p>
            <a:pPr lvl="1"/>
            <a:r>
              <a:rPr lang="it-IT" sz="1600" dirty="0"/>
              <a:t>Traduzione in tempo reale</a:t>
            </a:r>
          </a:p>
          <a:p>
            <a:pPr lvl="1"/>
            <a:r>
              <a:rPr lang="it-IT" sz="1600" dirty="0"/>
              <a:t>Miglioramenti video e audio</a:t>
            </a:r>
          </a:p>
          <a:p>
            <a:pPr lvl="1"/>
            <a:endParaRPr lang="it-IT" sz="1600" dirty="0"/>
          </a:p>
          <a:p>
            <a:pPr algn="l" fontAlgn="base">
              <a:spcBef>
                <a:spcPts val="1125"/>
              </a:spcBef>
            </a:pPr>
            <a:r>
              <a:rPr lang="it-IT" sz="2000" dirty="0"/>
              <a:t>Generazione di video, gif, immagini e audio</a:t>
            </a:r>
          </a:p>
          <a:p>
            <a:pPr marL="0" indent="0" algn="l" fontAlgn="base">
              <a:spcBef>
                <a:spcPts val="1125"/>
              </a:spcBef>
              <a:buNone/>
            </a:pPr>
            <a:endParaRPr lang="it-IT" sz="2000" dirty="0"/>
          </a:p>
          <a:p>
            <a:pPr marL="0" indent="0">
              <a:buNone/>
            </a:pPr>
            <a:br>
              <a:rPr lang="it-IT" sz="1200" dirty="0"/>
            </a:br>
            <a:endParaRPr lang="en-US" sz="1600" dirty="0"/>
          </a:p>
        </p:txBody>
      </p:sp>
      <p:pic>
        <p:nvPicPr>
          <p:cNvPr id="2050" name="Picture 2" descr="Google Gemini AI: cos'è e perché dovresti imparare ad utilizzarla - Web  agency Bergamo | Digital Marketing e SEO | smartbee">
            <a:extLst>
              <a:ext uri="{FF2B5EF4-FFF2-40B4-BE49-F238E27FC236}">
                <a16:creationId xmlns:a16="http://schemas.microsoft.com/office/drawing/2014/main" id="{2DF6B43E-AE56-3134-FFAF-1176CCBC36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0094" y="152399"/>
            <a:ext cx="4449522" cy="2769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671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823FA-7286-F8FB-AA45-BC7FDEF129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BDC2D9-D399-946A-A5A5-92C1EB96F0E9}"/>
              </a:ext>
            </a:extLst>
          </p:cNvPr>
          <p:cNvSpPr>
            <a:spLocks noGrp="1"/>
          </p:cNvSpPr>
          <p:nvPr>
            <p:ph type="title"/>
          </p:nvPr>
        </p:nvSpPr>
        <p:spPr/>
        <p:txBody>
          <a:bodyPr/>
          <a:lstStyle/>
          <a:p>
            <a:r>
              <a:rPr lang="en-US" dirty="0"/>
              <a:t>Gemini</a:t>
            </a:r>
          </a:p>
        </p:txBody>
      </p:sp>
      <p:sp>
        <p:nvSpPr>
          <p:cNvPr id="4" name="Content Placeholder 3">
            <a:extLst>
              <a:ext uri="{FF2B5EF4-FFF2-40B4-BE49-F238E27FC236}">
                <a16:creationId xmlns:a16="http://schemas.microsoft.com/office/drawing/2014/main" id="{330C0BB7-809F-DA75-EAD1-16C8BF72919E}"/>
              </a:ext>
            </a:extLst>
          </p:cNvPr>
          <p:cNvSpPr>
            <a:spLocks noGrp="1"/>
          </p:cNvSpPr>
          <p:nvPr>
            <p:ph idx="1"/>
          </p:nvPr>
        </p:nvSpPr>
        <p:spPr/>
        <p:txBody>
          <a:bodyPr/>
          <a:lstStyle/>
          <a:p>
            <a:r>
              <a:rPr lang="it-IT" dirty="0"/>
              <a:t>Gemini, è il rivoluzionario modello linguistico multimodale sviluppato da Google </a:t>
            </a:r>
          </a:p>
          <a:p>
            <a:r>
              <a:rPr lang="it-IT" dirty="0"/>
              <a:t>Costruito sulla base della vasta esperienza di Google nell’apprendimento automatico e nella ricerca sull’AI</a:t>
            </a:r>
          </a:p>
          <a:p>
            <a:r>
              <a:rPr lang="it-IT" dirty="0"/>
              <a:t>Architettura </a:t>
            </a:r>
            <a:r>
              <a:rPr lang="it-IT" dirty="0" err="1"/>
              <a:t>Mixture</a:t>
            </a:r>
            <a:r>
              <a:rPr lang="it-IT" dirty="0"/>
              <a:t>-of-</a:t>
            </a:r>
            <a:r>
              <a:rPr lang="it-IT" dirty="0" err="1"/>
              <a:t>Experts</a:t>
            </a:r>
            <a:r>
              <a:rPr lang="it-IT" dirty="0"/>
              <a:t> (</a:t>
            </a:r>
            <a:r>
              <a:rPr lang="it-IT" dirty="0" err="1"/>
              <a:t>MoE</a:t>
            </a:r>
            <a:r>
              <a:rPr lang="it-IT" dirty="0"/>
              <a:t>)</a:t>
            </a:r>
          </a:p>
          <a:p>
            <a:endParaRPr lang="it-IT" dirty="0"/>
          </a:p>
          <a:p>
            <a:endParaRPr lang="it-IT" dirty="0"/>
          </a:p>
        </p:txBody>
      </p:sp>
      <p:pic>
        <p:nvPicPr>
          <p:cNvPr id="3" name="Picture 2" descr="Google Gemini AI: cos'è e perché dovresti imparare ad utilizzarla - Web  agency Bergamo | Digital Marketing e SEO | smartbee">
            <a:extLst>
              <a:ext uri="{FF2B5EF4-FFF2-40B4-BE49-F238E27FC236}">
                <a16:creationId xmlns:a16="http://schemas.microsoft.com/office/drawing/2014/main" id="{0BECDCF6-6407-31EB-A478-2E85749B4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4426" y="-418853"/>
            <a:ext cx="2637974" cy="1641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7658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596EAA-2907-5ACF-D066-0FA03C3CF4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13DF69-7B03-93CB-C1CC-525B5851D136}"/>
              </a:ext>
            </a:extLst>
          </p:cNvPr>
          <p:cNvSpPr>
            <a:spLocks noGrp="1"/>
          </p:cNvSpPr>
          <p:nvPr>
            <p:ph type="title"/>
          </p:nvPr>
        </p:nvSpPr>
        <p:spPr/>
        <p:txBody>
          <a:bodyPr>
            <a:normAutofit fontScale="90000"/>
          </a:bodyPr>
          <a:lstStyle/>
          <a:p>
            <a:br>
              <a:rPr lang="en-US" dirty="0"/>
            </a:br>
            <a:r>
              <a:rPr lang="en-US" dirty="0"/>
              <a:t>Gemini - </a:t>
            </a:r>
            <a:r>
              <a:rPr lang="it-IT" dirty="0" err="1"/>
              <a:t>Mixture</a:t>
            </a:r>
            <a:r>
              <a:rPr lang="it-IT" dirty="0"/>
              <a:t>-of-</a:t>
            </a:r>
            <a:r>
              <a:rPr lang="it-IT" dirty="0" err="1"/>
              <a:t>Experts</a:t>
            </a:r>
            <a:r>
              <a:rPr lang="it-IT" dirty="0"/>
              <a:t> (</a:t>
            </a:r>
            <a:r>
              <a:rPr lang="it-IT" dirty="0" err="1"/>
              <a:t>MoE</a:t>
            </a:r>
            <a:r>
              <a:rPr lang="it-IT" dirty="0"/>
              <a:t>)</a:t>
            </a:r>
            <a:br>
              <a:rPr lang="it-IT" dirty="0"/>
            </a:br>
            <a:endParaRPr lang="en-US" dirty="0"/>
          </a:p>
        </p:txBody>
      </p:sp>
      <p:sp>
        <p:nvSpPr>
          <p:cNvPr id="4" name="Content Placeholder 3">
            <a:extLst>
              <a:ext uri="{FF2B5EF4-FFF2-40B4-BE49-F238E27FC236}">
                <a16:creationId xmlns:a16="http://schemas.microsoft.com/office/drawing/2014/main" id="{E4A2F26D-DD13-3D61-0574-05D7E9500BC1}"/>
              </a:ext>
            </a:extLst>
          </p:cNvPr>
          <p:cNvSpPr>
            <a:spLocks noGrp="1"/>
          </p:cNvSpPr>
          <p:nvPr>
            <p:ph idx="1"/>
          </p:nvPr>
        </p:nvSpPr>
        <p:spPr/>
        <p:txBody>
          <a:bodyPr>
            <a:normAutofit/>
          </a:bodyPr>
          <a:lstStyle/>
          <a:p>
            <a:pPr algn="l">
              <a:buFont typeface="Arial" panose="020B0604020202020204" pitchFamily="34" charset="0"/>
              <a:buChar char="•"/>
            </a:pPr>
            <a:r>
              <a:rPr lang="it-IT" sz="3000" b="1" dirty="0"/>
              <a:t>Divisione in Esperti: </a:t>
            </a:r>
            <a:r>
              <a:rPr lang="it-IT" sz="3000" dirty="0"/>
              <a:t>In un modello </a:t>
            </a:r>
            <a:r>
              <a:rPr lang="it-IT" sz="3000" dirty="0" err="1"/>
              <a:t>MoE</a:t>
            </a:r>
            <a:r>
              <a:rPr lang="it-IT" sz="3000" dirty="0"/>
              <a:t>, l’intera rete neurale è divisa in molteplici “esperti”, ciascuno dei quali è una rete neurale più piccola specializzata in un certo tipo di compito o dati.</a:t>
            </a:r>
          </a:p>
          <a:p>
            <a:pPr algn="l">
              <a:buFont typeface="Arial" panose="020B0604020202020204" pitchFamily="34" charset="0"/>
              <a:buChar char="•"/>
            </a:pPr>
            <a:r>
              <a:rPr lang="it-IT" sz="3000" b="1" dirty="0"/>
              <a:t>Selezione Dinamica degli Esperti: </a:t>
            </a:r>
            <a:r>
              <a:rPr lang="it-IT" sz="3000" dirty="0"/>
              <a:t>Durante il processo di elaborazione, il modello determina dinamicamente quali esperti attivare in base al tipo di input ricevuto. Questo significa che solo le parti più rilevanti del modello sono utilizzate per un dato compito.</a:t>
            </a:r>
          </a:p>
          <a:p>
            <a:pPr algn="l">
              <a:buFont typeface="Arial" panose="020B0604020202020204" pitchFamily="34" charset="0"/>
              <a:buChar char="•"/>
            </a:pPr>
            <a:r>
              <a:rPr lang="it-IT" sz="3000" b="1" dirty="0"/>
              <a:t>Efficienza e Specializzazione</a:t>
            </a:r>
          </a:p>
          <a:p>
            <a:pPr algn="l">
              <a:buFont typeface="Arial" panose="020B0604020202020204" pitchFamily="34" charset="0"/>
              <a:buChar char="•"/>
            </a:pPr>
            <a:r>
              <a:rPr lang="it-IT" sz="3000" b="1" dirty="0"/>
              <a:t>Apprendimento e Adattabilità</a:t>
            </a:r>
            <a:endParaRPr lang="it-IT" b="1" dirty="0"/>
          </a:p>
          <a:p>
            <a:endParaRPr lang="it-IT" dirty="0"/>
          </a:p>
        </p:txBody>
      </p:sp>
      <p:pic>
        <p:nvPicPr>
          <p:cNvPr id="3" name="Picture 2" descr="Google Gemini AI: cos'è e perché dovresti imparare ad utilizzarla - Web  agency Bergamo | Digital Marketing e SEO | smartbee">
            <a:extLst>
              <a:ext uri="{FF2B5EF4-FFF2-40B4-BE49-F238E27FC236}">
                <a16:creationId xmlns:a16="http://schemas.microsoft.com/office/drawing/2014/main" id="{CC7E193F-3E08-7A25-CC55-F834F29139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4426" y="-418853"/>
            <a:ext cx="2637974" cy="1641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4140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D5B5C-4AFB-5D34-ECDF-BFB0B7042D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17F17A-B3F0-AEB3-4BD0-A984A422698D}"/>
              </a:ext>
            </a:extLst>
          </p:cNvPr>
          <p:cNvSpPr>
            <a:spLocks noGrp="1"/>
          </p:cNvSpPr>
          <p:nvPr>
            <p:ph type="title"/>
          </p:nvPr>
        </p:nvSpPr>
        <p:spPr/>
        <p:txBody>
          <a:bodyPr/>
          <a:lstStyle/>
          <a:p>
            <a:r>
              <a:rPr lang="en-US" dirty="0"/>
              <a:t>ChatGPT vs Gemini - </a:t>
            </a:r>
            <a:r>
              <a:rPr lang="en-US" dirty="0" err="1"/>
              <a:t>Archittetura</a:t>
            </a:r>
            <a:endParaRPr lang="en-US" dirty="0"/>
          </a:p>
        </p:txBody>
      </p:sp>
      <p:sp>
        <p:nvSpPr>
          <p:cNvPr id="4" name="Content Placeholder 3">
            <a:extLst>
              <a:ext uri="{FF2B5EF4-FFF2-40B4-BE49-F238E27FC236}">
                <a16:creationId xmlns:a16="http://schemas.microsoft.com/office/drawing/2014/main" id="{7313E5E5-556B-862A-458B-2954DB0C3130}"/>
              </a:ext>
            </a:extLst>
          </p:cNvPr>
          <p:cNvSpPr>
            <a:spLocks noGrp="1"/>
          </p:cNvSpPr>
          <p:nvPr>
            <p:ph idx="1"/>
          </p:nvPr>
        </p:nvSpPr>
        <p:spPr/>
        <p:txBody>
          <a:bodyPr/>
          <a:lstStyle/>
          <a:p>
            <a:r>
              <a:rPr lang="it-IT" b="1" dirty="0"/>
              <a:t>ChatGPT</a:t>
            </a:r>
            <a:r>
              <a:rPr lang="it-IT" dirty="0"/>
              <a:t>: nel suo nucleo, GPT-4 sfrutta un’architettura di rete neurale massiva addestrata su grandi quantità di dati testuali prelevati da Internet. </a:t>
            </a:r>
          </a:p>
          <a:p>
            <a:r>
              <a:rPr lang="it-IT" dirty="0"/>
              <a:t>Miglioramenti con il rilascio delle nuove versioni degli algoritmi</a:t>
            </a:r>
          </a:p>
          <a:p>
            <a:pPr marL="0" indent="0">
              <a:buNone/>
            </a:pPr>
            <a:endParaRPr lang="it-IT" dirty="0"/>
          </a:p>
        </p:txBody>
      </p:sp>
    </p:spTree>
    <p:extLst>
      <p:ext uri="{BB962C8B-B14F-4D97-AF65-F5344CB8AC3E}">
        <p14:creationId xmlns:p14="http://schemas.microsoft.com/office/powerpoint/2010/main" val="2874912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3A9DB-38EB-57FE-C100-3EB918E10C8A}"/>
              </a:ext>
            </a:extLst>
          </p:cNvPr>
          <p:cNvSpPr>
            <a:spLocks noGrp="1"/>
          </p:cNvSpPr>
          <p:nvPr>
            <p:ph type="title"/>
          </p:nvPr>
        </p:nvSpPr>
        <p:spPr/>
        <p:txBody>
          <a:bodyPr/>
          <a:lstStyle/>
          <a:p>
            <a:r>
              <a:rPr lang="en-US" dirty="0"/>
              <a:t>Intro</a:t>
            </a:r>
          </a:p>
        </p:txBody>
      </p:sp>
      <p:sp>
        <p:nvSpPr>
          <p:cNvPr id="4" name="Content Placeholder 3">
            <a:extLst>
              <a:ext uri="{FF2B5EF4-FFF2-40B4-BE49-F238E27FC236}">
                <a16:creationId xmlns:a16="http://schemas.microsoft.com/office/drawing/2014/main" id="{42289DC5-BCF7-775E-BC2C-083414B6E35C}"/>
              </a:ext>
            </a:extLst>
          </p:cNvPr>
          <p:cNvSpPr>
            <a:spLocks noGrp="1"/>
          </p:cNvSpPr>
          <p:nvPr>
            <p:ph idx="1"/>
          </p:nvPr>
        </p:nvSpPr>
        <p:spPr/>
        <p:txBody>
          <a:bodyPr>
            <a:normAutofit fontScale="77500" lnSpcReduction="20000"/>
          </a:bodyPr>
          <a:lstStyle/>
          <a:p>
            <a:pPr marL="0" indent="0">
              <a:spcBef>
                <a:spcPts val="3000"/>
              </a:spcBef>
              <a:buNone/>
            </a:pPr>
            <a:r>
              <a:rPr lang="en-US" b="1" dirty="0"/>
              <a:t>ChatGPT Vs Gemini</a:t>
            </a:r>
          </a:p>
          <a:p>
            <a:pPr marL="0" indent="0">
              <a:spcBef>
                <a:spcPts val="3000"/>
              </a:spcBef>
              <a:buNone/>
            </a:pPr>
            <a:r>
              <a:rPr lang="it-IT" dirty="0"/>
              <a:t>Basati su reti neurali avanzate di tipo </a:t>
            </a:r>
            <a:r>
              <a:rPr lang="it-IT" b="1" dirty="0"/>
              <a:t>Transformer</a:t>
            </a:r>
          </a:p>
          <a:p>
            <a:pPr marL="0" indent="0">
              <a:spcBef>
                <a:spcPts val="3000"/>
              </a:spcBef>
              <a:buNone/>
            </a:pPr>
            <a:r>
              <a:rPr lang="it-IT" dirty="0"/>
              <a:t>Modelli </a:t>
            </a:r>
            <a:r>
              <a:rPr lang="it-IT" dirty="0" err="1"/>
              <a:t>pre-addrestrati</a:t>
            </a:r>
            <a:endParaRPr lang="it-IT" dirty="0"/>
          </a:p>
          <a:p>
            <a:pPr marL="0" indent="0">
              <a:lnSpc>
                <a:spcPct val="120000"/>
              </a:lnSpc>
              <a:spcBef>
                <a:spcPts val="3000"/>
              </a:spcBef>
              <a:buNone/>
            </a:pPr>
            <a:r>
              <a:rPr lang="it-IT" b="1" dirty="0"/>
              <a:t>ChatGPT</a:t>
            </a:r>
            <a:r>
              <a:rPr lang="it-IT" dirty="0"/>
              <a:t> è basato su modelli GPT (Generative </a:t>
            </a:r>
            <a:r>
              <a:rPr lang="it-IT" dirty="0" err="1"/>
              <a:t>Pre-trained</a:t>
            </a:r>
            <a:r>
              <a:rPr lang="it-IT" dirty="0"/>
              <a:t> Transformer), in particolare su </a:t>
            </a:r>
            <a:r>
              <a:rPr lang="it-IT" b="1" dirty="0"/>
              <a:t>GPT-4 (OpenAI)</a:t>
            </a:r>
          </a:p>
          <a:p>
            <a:pPr marL="0" indent="0">
              <a:lnSpc>
                <a:spcPct val="120000"/>
              </a:lnSpc>
              <a:spcBef>
                <a:spcPts val="3000"/>
              </a:spcBef>
              <a:buNone/>
            </a:pPr>
            <a:r>
              <a:rPr lang="it-IT" b="1" dirty="0"/>
              <a:t>Gemini</a:t>
            </a:r>
            <a:r>
              <a:rPr lang="it-IT" dirty="0"/>
              <a:t>, sviluppato da Google </a:t>
            </a:r>
            <a:r>
              <a:rPr lang="it-IT" b="1" dirty="0" err="1"/>
              <a:t>DeepMind</a:t>
            </a:r>
            <a:r>
              <a:rPr lang="it-IT" dirty="0"/>
              <a:t>, basato sui Transformer multimodali</a:t>
            </a:r>
          </a:p>
          <a:p>
            <a:pPr marL="0" indent="0">
              <a:spcBef>
                <a:spcPts val="3000"/>
              </a:spcBef>
              <a:buNone/>
            </a:pPr>
            <a:r>
              <a:rPr lang="it-IT" dirty="0"/>
              <a:t>ChatGPT prevalentemente testuale </a:t>
            </a:r>
          </a:p>
          <a:p>
            <a:pPr marL="0" indent="0">
              <a:spcBef>
                <a:spcPts val="3000"/>
              </a:spcBef>
              <a:buNone/>
            </a:pPr>
            <a:r>
              <a:rPr lang="it-IT" dirty="0"/>
              <a:t>Gemini non solo su dati testuali, ma anche audio e video</a:t>
            </a:r>
          </a:p>
          <a:p>
            <a:pPr marL="0" indent="0">
              <a:spcBef>
                <a:spcPts val="3000"/>
              </a:spcBef>
              <a:buNone/>
            </a:pPr>
            <a:endParaRPr lang="it-IT" b="1" dirty="0"/>
          </a:p>
          <a:p>
            <a:pPr marL="0" indent="0">
              <a:spcBef>
                <a:spcPts val="3000"/>
              </a:spcBef>
              <a:buNone/>
            </a:pPr>
            <a:endParaRPr lang="en-US" u="sng" dirty="0">
              <a:solidFill>
                <a:srgbClr val="502BD3"/>
              </a:solidFill>
            </a:endParaRPr>
          </a:p>
        </p:txBody>
      </p:sp>
    </p:spTree>
    <p:extLst>
      <p:ext uri="{BB962C8B-B14F-4D97-AF65-F5344CB8AC3E}">
        <p14:creationId xmlns:p14="http://schemas.microsoft.com/office/powerpoint/2010/main" val="12423649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E6C3D-D1CC-9F0D-2CBB-9C5694CC41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BEE6E0-93CE-E564-C3E9-927F224D5B84}"/>
              </a:ext>
            </a:extLst>
          </p:cNvPr>
          <p:cNvSpPr>
            <a:spLocks noGrp="1"/>
          </p:cNvSpPr>
          <p:nvPr>
            <p:ph type="title"/>
          </p:nvPr>
        </p:nvSpPr>
        <p:spPr/>
        <p:txBody>
          <a:bodyPr/>
          <a:lstStyle/>
          <a:p>
            <a:r>
              <a:rPr lang="en-US" dirty="0"/>
              <a:t>ChatGPT vs Gemini - </a:t>
            </a:r>
            <a:r>
              <a:rPr lang="en-US" dirty="0" err="1"/>
              <a:t>Archittetura</a:t>
            </a:r>
            <a:endParaRPr lang="en-US" dirty="0"/>
          </a:p>
        </p:txBody>
      </p:sp>
      <p:sp>
        <p:nvSpPr>
          <p:cNvPr id="4" name="Content Placeholder 3">
            <a:extLst>
              <a:ext uri="{FF2B5EF4-FFF2-40B4-BE49-F238E27FC236}">
                <a16:creationId xmlns:a16="http://schemas.microsoft.com/office/drawing/2014/main" id="{832FD2D6-789F-0FD1-5517-3599EF1006C7}"/>
              </a:ext>
            </a:extLst>
          </p:cNvPr>
          <p:cNvSpPr>
            <a:spLocks noGrp="1"/>
          </p:cNvSpPr>
          <p:nvPr>
            <p:ph idx="1"/>
          </p:nvPr>
        </p:nvSpPr>
        <p:spPr/>
        <p:txBody>
          <a:bodyPr/>
          <a:lstStyle/>
          <a:p>
            <a:r>
              <a:rPr lang="it-IT" b="1" dirty="0"/>
              <a:t>Gemini</a:t>
            </a:r>
            <a:r>
              <a:rPr lang="it-IT" dirty="0"/>
              <a:t>: il cuore di Gemini è la sua architettura innovativa, che combina reti neurali all’avanguardia basate su trasformatori con tecniche avanzate di apprendimento auto-supervisionato e apprendimento per rinforzo</a:t>
            </a:r>
          </a:p>
          <a:p>
            <a:endParaRPr lang="it-IT" dirty="0"/>
          </a:p>
        </p:txBody>
      </p:sp>
      <p:pic>
        <p:nvPicPr>
          <p:cNvPr id="3" name="Picture 2" descr="Google Gemini AI: cos'è e perché dovresti imparare ad utilizzarla - Web  agency Bergamo | Digital Marketing e SEO | smartbee">
            <a:extLst>
              <a:ext uri="{FF2B5EF4-FFF2-40B4-BE49-F238E27FC236}">
                <a16:creationId xmlns:a16="http://schemas.microsoft.com/office/drawing/2014/main" id="{225C93E2-4A93-DE95-FDFC-81E7AA843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4426" y="-418853"/>
            <a:ext cx="2637974" cy="1641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85258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E2E335-CE95-7061-920D-3C87DB7EC1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3DDBBD-374D-EB64-3C86-CF0CC5FEEE5E}"/>
              </a:ext>
            </a:extLst>
          </p:cNvPr>
          <p:cNvSpPr>
            <a:spLocks noGrp="1"/>
          </p:cNvSpPr>
          <p:nvPr>
            <p:ph type="title"/>
          </p:nvPr>
        </p:nvSpPr>
        <p:spPr/>
        <p:txBody>
          <a:bodyPr/>
          <a:lstStyle/>
          <a:p>
            <a:r>
              <a:rPr lang="en-US" dirty="0"/>
              <a:t>ChatGPT vs Gemini - </a:t>
            </a:r>
            <a:r>
              <a:rPr lang="en-US" dirty="0" err="1"/>
              <a:t>Prestazioni</a:t>
            </a:r>
            <a:endParaRPr lang="en-US" dirty="0"/>
          </a:p>
        </p:txBody>
      </p:sp>
      <p:sp>
        <p:nvSpPr>
          <p:cNvPr id="4" name="Content Placeholder 3">
            <a:extLst>
              <a:ext uri="{FF2B5EF4-FFF2-40B4-BE49-F238E27FC236}">
                <a16:creationId xmlns:a16="http://schemas.microsoft.com/office/drawing/2014/main" id="{1E34DE04-60C0-1862-FD9D-0B24536CE9A4}"/>
              </a:ext>
            </a:extLst>
          </p:cNvPr>
          <p:cNvSpPr>
            <a:spLocks noGrp="1"/>
          </p:cNvSpPr>
          <p:nvPr>
            <p:ph idx="1"/>
          </p:nvPr>
        </p:nvSpPr>
        <p:spPr/>
        <p:txBody>
          <a:bodyPr/>
          <a:lstStyle/>
          <a:p>
            <a:r>
              <a:rPr lang="it-IT" b="1" dirty="0"/>
              <a:t>ChatGPT</a:t>
            </a:r>
            <a:r>
              <a:rPr lang="it-IT" dirty="0"/>
              <a:t>: il modello </a:t>
            </a:r>
            <a:r>
              <a:rPr lang="it-IT" b="1" dirty="0"/>
              <a:t>ChatGPT-4o</a:t>
            </a:r>
            <a:r>
              <a:rPr lang="it-IT" dirty="0"/>
              <a:t>, nativamente multimodale può elaborare </a:t>
            </a:r>
            <a:r>
              <a:rPr lang="it-IT" b="1" dirty="0"/>
              <a:t>simultaneamente testo, immagini e audio</a:t>
            </a:r>
            <a:r>
              <a:rPr lang="it-IT" dirty="0"/>
              <a:t>, riducendo la latenza nell’elaborazione</a:t>
            </a:r>
          </a:p>
          <a:p>
            <a:endParaRPr lang="it-IT" dirty="0"/>
          </a:p>
          <a:p>
            <a:r>
              <a:rPr lang="it-IT" dirty="0"/>
              <a:t>ChatGPT supporta inoltre </a:t>
            </a:r>
            <a:r>
              <a:rPr lang="it-IT" b="1" dirty="0"/>
              <a:t>50 lingue diverse</a:t>
            </a:r>
            <a:r>
              <a:rPr lang="it-IT" dirty="0"/>
              <a:t>, ampliando il suo raggio d’azione e rendendolo accessibile a un pubblico globale. </a:t>
            </a:r>
          </a:p>
          <a:p>
            <a:endParaRPr lang="it-IT" dirty="0"/>
          </a:p>
          <a:p>
            <a:r>
              <a:rPr lang="it-IT" dirty="0"/>
              <a:t>Finestra di contesto di 128K</a:t>
            </a:r>
            <a:endParaRPr lang="en-US" dirty="0"/>
          </a:p>
        </p:txBody>
      </p:sp>
    </p:spTree>
    <p:extLst>
      <p:ext uri="{BB962C8B-B14F-4D97-AF65-F5344CB8AC3E}">
        <p14:creationId xmlns:p14="http://schemas.microsoft.com/office/powerpoint/2010/main" val="14292271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D7C92-B56C-2FAA-210A-2B5D752F99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2B7268-07FD-DAEC-B478-8CC7D63F0FB7}"/>
              </a:ext>
            </a:extLst>
          </p:cNvPr>
          <p:cNvSpPr>
            <a:spLocks noGrp="1"/>
          </p:cNvSpPr>
          <p:nvPr>
            <p:ph type="title"/>
          </p:nvPr>
        </p:nvSpPr>
        <p:spPr/>
        <p:txBody>
          <a:bodyPr/>
          <a:lstStyle/>
          <a:p>
            <a:r>
              <a:rPr lang="en-US" dirty="0"/>
              <a:t>ChatGPT vs Gemini - </a:t>
            </a:r>
            <a:r>
              <a:rPr lang="en-US" dirty="0" err="1"/>
              <a:t>Prestazioni</a:t>
            </a:r>
            <a:endParaRPr lang="en-US" dirty="0"/>
          </a:p>
        </p:txBody>
      </p:sp>
      <p:sp>
        <p:nvSpPr>
          <p:cNvPr id="4" name="Content Placeholder 3">
            <a:extLst>
              <a:ext uri="{FF2B5EF4-FFF2-40B4-BE49-F238E27FC236}">
                <a16:creationId xmlns:a16="http://schemas.microsoft.com/office/drawing/2014/main" id="{16145C18-9D42-62A5-5B4C-0DDE1D1ED3BC}"/>
              </a:ext>
            </a:extLst>
          </p:cNvPr>
          <p:cNvSpPr>
            <a:spLocks noGrp="1"/>
          </p:cNvSpPr>
          <p:nvPr>
            <p:ph idx="1"/>
          </p:nvPr>
        </p:nvSpPr>
        <p:spPr/>
        <p:txBody>
          <a:bodyPr>
            <a:normAutofit/>
          </a:bodyPr>
          <a:lstStyle/>
          <a:p>
            <a:r>
              <a:rPr lang="it-IT" b="1" dirty="0"/>
              <a:t>Gemini</a:t>
            </a:r>
            <a:r>
              <a:rPr lang="it-IT" dirty="0"/>
              <a:t>: al </a:t>
            </a:r>
            <a:r>
              <a:rPr lang="it-IT" dirty="0">
                <a:hlinkClick r:id="rId2">
                  <a:extLst>
                    <a:ext uri="{A12FA001-AC4F-418D-AE19-62706E023703}">
                      <ahyp:hlinkClr xmlns:ahyp="http://schemas.microsoft.com/office/drawing/2018/hyperlinkcolor" val="tx"/>
                    </a:ext>
                  </a:extLst>
                </a:hlinkClick>
              </a:rPr>
              <a:t>Google I/O 2024</a:t>
            </a:r>
            <a:r>
              <a:rPr lang="it-IT" dirty="0"/>
              <a:t> Gemini 1.5 Pro</a:t>
            </a:r>
          </a:p>
          <a:p>
            <a:r>
              <a:rPr lang="it-IT" dirty="0"/>
              <a:t>Finestra di contesto estesa a 2 milioni di token</a:t>
            </a:r>
          </a:p>
          <a:p>
            <a:r>
              <a:rPr lang="it-IT" dirty="0"/>
              <a:t>Gemini 1.5 Pro vanta una velocità di elaborazione superiore del 30%</a:t>
            </a:r>
            <a:endParaRPr lang="en-US" dirty="0"/>
          </a:p>
        </p:txBody>
      </p:sp>
      <p:pic>
        <p:nvPicPr>
          <p:cNvPr id="3" name="Picture 2" descr="Google Gemini AI: cos'è e perché dovresti imparare ad utilizzarla - Web  agency Bergamo | Digital Marketing e SEO | smartbee">
            <a:extLst>
              <a:ext uri="{FF2B5EF4-FFF2-40B4-BE49-F238E27FC236}">
                <a16:creationId xmlns:a16="http://schemas.microsoft.com/office/drawing/2014/main" id="{C9657512-5FEE-9ED7-A278-EE35987BAE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44426" y="-418853"/>
            <a:ext cx="2637974" cy="1641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1471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510E3B-351C-CF4D-D93D-B4159BA112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00975A-1450-821E-2450-ADFDA2FE1893}"/>
              </a:ext>
            </a:extLst>
          </p:cNvPr>
          <p:cNvSpPr>
            <a:spLocks noGrp="1"/>
          </p:cNvSpPr>
          <p:nvPr>
            <p:ph type="title"/>
          </p:nvPr>
        </p:nvSpPr>
        <p:spPr/>
        <p:txBody>
          <a:bodyPr/>
          <a:lstStyle/>
          <a:p>
            <a:r>
              <a:rPr lang="en-US" dirty="0"/>
              <a:t>ChatGPT vs Gemini - </a:t>
            </a:r>
            <a:r>
              <a:rPr lang="en-US" dirty="0" err="1"/>
              <a:t>Comprensione</a:t>
            </a:r>
            <a:endParaRPr lang="en-US" dirty="0"/>
          </a:p>
        </p:txBody>
      </p:sp>
      <p:sp>
        <p:nvSpPr>
          <p:cNvPr id="4" name="Content Placeholder 3">
            <a:extLst>
              <a:ext uri="{FF2B5EF4-FFF2-40B4-BE49-F238E27FC236}">
                <a16:creationId xmlns:a16="http://schemas.microsoft.com/office/drawing/2014/main" id="{76ED2E3F-6AB5-8C60-FFFE-5687E1A4EFE0}"/>
              </a:ext>
            </a:extLst>
          </p:cNvPr>
          <p:cNvSpPr>
            <a:spLocks noGrp="1"/>
          </p:cNvSpPr>
          <p:nvPr>
            <p:ph idx="1"/>
          </p:nvPr>
        </p:nvSpPr>
        <p:spPr/>
        <p:txBody>
          <a:bodyPr/>
          <a:lstStyle/>
          <a:p>
            <a:pPr marL="0" indent="0">
              <a:buNone/>
            </a:pPr>
            <a:r>
              <a:rPr lang="it-IT" b="1" dirty="0"/>
              <a:t>ChatGPT</a:t>
            </a:r>
            <a:r>
              <a:rPr lang="it-IT" dirty="0"/>
              <a:t> capacità di comprendere il contesto e generare risposte coerenti e naturali. </a:t>
            </a:r>
          </a:p>
          <a:p>
            <a:endParaRPr lang="it-IT" dirty="0"/>
          </a:p>
          <a:p>
            <a:r>
              <a:rPr lang="it-IT" dirty="0"/>
              <a:t>Fase di </a:t>
            </a:r>
            <a:r>
              <a:rPr lang="it-IT" dirty="0" err="1"/>
              <a:t>pre</a:t>
            </a:r>
            <a:r>
              <a:rPr lang="it-IT" dirty="0"/>
              <a:t>-addestramento permette al modello di sviluppare una comprensione sfumata :</a:t>
            </a:r>
          </a:p>
          <a:p>
            <a:pPr lvl="1"/>
            <a:r>
              <a:rPr lang="it-IT" dirty="0"/>
              <a:t>degli schemi linguistici,</a:t>
            </a:r>
          </a:p>
          <a:p>
            <a:pPr lvl="1"/>
            <a:r>
              <a:rPr lang="it-IT" dirty="0"/>
              <a:t>della semantica</a:t>
            </a:r>
          </a:p>
          <a:p>
            <a:pPr lvl="1"/>
            <a:r>
              <a:rPr lang="it-IT" dirty="0"/>
              <a:t> degli spunti contestuali</a:t>
            </a:r>
            <a:endParaRPr lang="en-US" dirty="0"/>
          </a:p>
        </p:txBody>
      </p:sp>
    </p:spTree>
    <p:extLst>
      <p:ext uri="{BB962C8B-B14F-4D97-AF65-F5344CB8AC3E}">
        <p14:creationId xmlns:p14="http://schemas.microsoft.com/office/powerpoint/2010/main" val="18214535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D2CD6-4591-B4D6-14BE-414519A046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E17273-EA09-F38D-15A7-113BC44AC186}"/>
              </a:ext>
            </a:extLst>
          </p:cNvPr>
          <p:cNvSpPr>
            <a:spLocks noGrp="1"/>
          </p:cNvSpPr>
          <p:nvPr>
            <p:ph type="title"/>
          </p:nvPr>
        </p:nvSpPr>
        <p:spPr/>
        <p:txBody>
          <a:bodyPr/>
          <a:lstStyle/>
          <a:p>
            <a:r>
              <a:rPr lang="en-US" dirty="0"/>
              <a:t>ChatGPT vs Gemini - </a:t>
            </a:r>
            <a:r>
              <a:rPr lang="en-US" dirty="0" err="1"/>
              <a:t>Comprensione</a:t>
            </a:r>
            <a:endParaRPr lang="en-US" dirty="0"/>
          </a:p>
        </p:txBody>
      </p:sp>
      <p:sp>
        <p:nvSpPr>
          <p:cNvPr id="4" name="Content Placeholder 3">
            <a:extLst>
              <a:ext uri="{FF2B5EF4-FFF2-40B4-BE49-F238E27FC236}">
                <a16:creationId xmlns:a16="http://schemas.microsoft.com/office/drawing/2014/main" id="{12347338-A238-2D27-8C29-3F8C323E4C49}"/>
              </a:ext>
            </a:extLst>
          </p:cNvPr>
          <p:cNvSpPr>
            <a:spLocks noGrp="1"/>
          </p:cNvSpPr>
          <p:nvPr>
            <p:ph idx="1"/>
          </p:nvPr>
        </p:nvSpPr>
        <p:spPr/>
        <p:txBody>
          <a:bodyPr/>
          <a:lstStyle/>
          <a:p>
            <a:r>
              <a:rPr lang="it-IT" b="1" dirty="0"/>
              <a:t>Gemini</a:t>
            </a:r>
            <a:r>
              <a:rPr lang="it-IT" dirty="0"/>
              <a:t> ha un’ottima comprensione del linguaggio, </a:t>
            </a:r>
          </a:p>
          <a:p>
            <a:r>
              <a:rPr lang="it-IT" dirty="0"/>
              <a:t>Focus particolare sulla precisione e sull’adeguatezza delle risposte in contesti specifici. </a:t>
            </a:r>
          </a:p>
          <a:p>
            <a:r>
              <a:rPr lang="it-IT" dirty="0"/>
              <a:t>Algoritmi di deep learning all’avanguardia e nella capacità di integrare in tempo reale più modalità di dati, come testo, immagini e video. </a:t>
            </a:r>
            <a:endParaRPr lang="en-US" dirty="0"/>
          </a:p>
        </p:txBody>
      </p:sp>
    </p:spTree>
    <p:extLst>
      <p:ext uri="{BB962C8B-B14F-4D97-AF65-F5344CB8AC3E}">
        <p14:creationId xmlns:p14="http://schemas.microsoft.com/office/powerpoint/2010/main" val="26383647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E36A5D-B053-68F2-16B3-09E6D0FDF7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013360-031E-83D3-68A2-715C269E326E}"/>
              </a:ext>
            </a:extLst>
          </p:cNvPr>
          <p:cNvSpPr>
            <a:spLocks noGrp="1"/>
          </p:cNvSpPr>
          <p:nvPr>
            <p:ph type="title"/>
          </p:nvPr>
        </p:nvSpPr>
        <p:spPr/>
        <p:txBody>
          <a:bodyPr/>
          <a:lstStyle/>
          <a:p>
            <a:r>
              <a:rPr lang="en-US" dirty="0" err="1"/>
              <a:t>ChatGTP</a:t>
            </a:r>
            <a:r>
              <a:rPr lang="en-US" dirty="0"/>
              <a:t> vs Gemini - </a:t>
            </a:r>
            <a:r>
              <a:rPr lang="en-US" dirty="0" err="1"/>
              <a:t>Utilizzo</a:t>
            </a:r>
            <a:r>
              <a:rPr lang="en-US" dirty="0"/>
              <a:t> e </a:t>
            </a:r>
            <a:r>
              <a:rPr lang="en-US" dirty="0" err="1"/>
              <a:t>applicazioni</a:t>
            </a:r>
            <a:endParaRPr lang="en-US" dirty="0"/>
          </a:p>
        </p:txBody>
      </p:sp>
      <p:sp>
        <p:nvSpPr>
          <p:cNvPr id="4" name="Content Placeholder 3">
            <a:extLst>
              <a:ext uri="{FF2B5EF4-FFF2-40B4-BE49-F238E27FC236}">
                <a16:creationId xmlns:a16="http://schemas.microsoft.com/office/drawing/2014/main" id="{CBBBACE3-C0FB-3249-C617-37497AE5C058}"/>
              </a:ext>
            </a:extLst>
          </p:cNvPr>
          <p:cNvSpPr>
            <a:spLocks noGrp="1"/>
          </p:cNvSpPr>
          <p:nvPr>
            <p:ph idx="1"/>
          </p:nvPr>
        </p:nvSpPr>
        <p:spPr/>
        <p:txBody>
          <a:bodyPr/>
          <a:lstStyle/>
          <a:p>
            <a:pPr marL="0" indent="0">
              <a:buNone/>
            </a:pPr>
            <a:r>
              <a:rPr lang="it-IT" b="1" dirty="0"/>
              <a:t>ChatGPT-4o</a:t>
            </a:r>
            <a:r>
              <a:rPr lang="it-IT" dirty="0"/>
              <a:t> consente la gestione di input multimodali </a:t>
            </a:r>
          </a:p>
          <a:p>
            <a:pPr marL="0" indent="0">
              <a:buNone/>
            </a:pPr>
            <a:endParaRPr lang="it-IT" dirty="0"/>
          </a:p>
          <a:p>
            <a:pPr lvl="1">
              <a:spcBef>
                <a:spcPts val="1200"/>
              </a:spcBef>
            </a:pPr>
            <a:r>
              <a:rPr lang="it-IT" dirty="0"/>
              <a:t>in ambito educativo: può sviluppare strumenti interattivi che combinano testo e immagini</a:t>
            </a:r>
          </a:p>
          <a:p>
            <a:pPr lvl="1">
              <a:spcBef>
                <a:spcPts val="1200"/>
              </a:spcBef>
            </a:pPr>
            <a:r>
              <a:rPr lang="it-IT" dirty="0"/>
              <a:t>settore sanitario: può supportare diagnosi e trattamenti analizzando dati clinici e immagini diagnostiche</a:t>
            </a:r>
          </a:p>
          <a:p>
            <a:pPr lvl="1">
              <a:spcBef>
                <a:spcPts val="1200"/>
              </a:spcBef>
            </a:pPr>
            <a:r>
              <a:rPr lang="it-IT" dirty="0"/>
              <a:t>Marketing: può creare campagne pubblicitarie più efficaci</a:t>
            </a:r>
            <a:endParaRPr lang="en-US" dirty="0"/>
          </a:p>
        </p:txBody>
      </p:sp>
    </p:spTree>
    <p:extLst>
      <p:ext uri="{BB962C8B-B14F-4D97-AF65-F5344CB8AC3E}">
        <p14:creationId xmlns:p14="http://schemas.microsoft.com/office/powerpoint/2010/main" val="3875993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D8FF73-6CFD-0D74-DF9F-453F2FD6F0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658FB8-6682-14CD-00C6-082C38DA1CD4}"/>
              </a:ext>
            </a:extLst>
          </p:cNvPr>
          <p:cNvSpPr>
            <a:spLocks noGrp="1"/>
          </p:cNvSpPr>
          <p:nvPr>
            <p:ph type="title"/>
          </p:nvPr>
        </p:nvSpPr>
        <p:spPr/>
        <p:txBody>
          <a:bodyPr/>
          <a:lstStyle/>
          <a:p>
            <a:r>
              <a:rPr lang="en-US" dirty="0"/>
              <a:t>Chat GPT vs Gemini - </a:t>
            </a:r>
            <a:r>
              <a:rPr lang="en-US" dirty="0" err="1"/>
              <a:t>Utilizzo</a:t>
            </a:r>
            <a:r>
              <a:rPr lang="en-US" dirty="0"/>
              <a:t> e </a:t>
            </a:r>
            <a:r>
              <a:rPr lang="en-US" dirty="0" err="1"/>
              <a:t>applicazioni</a:t>
            </a:r>
            <a:endParaRPr lang="en-US" dirty="0"/>
          </a:p>
        </p:txBody>
      </p:sp>
      <p:sp>
        <p:nvSpPr>
          <p:cNvPr id="4" name="Content Placeholder 3">
            <a:extLst>
              <a:ext uri="{FF2B5EF4-FFF2-40B4-BE49-F238E27FC236}">
                <a16:creationId xmlns:a16="http://schemas.microsoft.com/office/drawing/2014/main" id="{D17CD6CC-1EBE-319D-460F-EF08B0769FA7}"/>
              </a:ext>
            </a:extLst>
          </p:cNvPr>
          <p:cNvSpPr>
            <a:spLocks noGrp="1"/>
          </p:cNvSpPr>
          <p:nvPr>
            <p:ph idx="1"/>
          </p:nvPr>
        </p:nvSpPr>
        <p:spPr/>
        <p:txBody>
          <a:bodyPr/>
          <a:lstStyle/>
          <a:p>
            <a:r>
              <a:rPr lang="it-IT" b="1" u="sng" dirty="0"/>
              <a:t>Gemini</a:t>
            </a:r>
            <a:r>
              <a:rPr lang="it-IT" dirty="0"/>
              <a:t>: la versatilità va oltre la sua capacità di generare testi. </a:t>
            </a:r>
          </a:p>
          <a:p>
            <a:r>
              <a:rPr lang="it-IT" dirty="0"/>
              <a:t>Funzionalità multimodali di: </a:t>
            </a:r>
          </a:p>
          <a:p>
            <a:r>
              <a:rPr lang="it-IT" dirty="0"/>
              <a:t>integrare ed elaborare senza problemi diversi tipi di input, tra cui testo, immagini e audio, </a:t>
            </a:r>
          </a:p>
          <a:p>
            <a:r>
              <a:rPr lang="it-IT" dirty="0"/>
              <a:t>Approccio multimodale nuove possibilità per applicazioni che vanno dagli assistenti virtuali e dai bot</a:t>
            </a:r>
            <a:endParaRPr lang="en-US" dirty="0"/>
          </a:p>
        </p:txBody>
      </p:sp>
    </p:spTree>
    <p:extLst>
      <p:ext uri="{BB962C8B-B14F-4D97-AF65-F5344CB8AC3E}">
        <p14:creationId xmlns:p14="http://schemas.microsoft.com/office/powerpoint/2010/main" val="30868327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DF143-2FAA-15EA-F134-33D2B02A7A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3C716B-F3D8-B158-B59C-A0D5B2B76837}"/>
              </a:ext>
            </a:extLst>
          </p:cNvPr>
          <p:cNvSpPr>
            <a:spLocks noGrp="1"/>
          </p:cNvSpPr>
          <p:nvPr>
            <p:ph type="title"/>
          </p:nvPr>
        </p:nvSpPr>
        <p:spPr/>
        <p:txBody>
          <a:bodyPr/>
          <a:lstStyle/>
          <a:p>
            <a:r>
              <a:rPr lang="en-US" dirty="0" err="1"/>
              <a:t>Vantaggi</a:t>
            </a:r>
            <a:r>
              <a:rPr lang="en-US" dirty="0"/>
              <a:t> e </a:t>
            </a:r>
            <a:r>
              <a:rPr lang="en-US" dirty="0" err="1"/>
              <a:t>svantaggi</a:t>
            </a:r>
            <a:r>
              <a:rPr lang="en-US" dirty="0"/>
              <a:t> </a:t>
            </a:r>
            <a:r>
              <a:rPr lang="en-US" dirty="0" err="1"/>
              <a:t>ChatGpt</a:t>
            </a:r>
            <a:endParaRPr lang="en-US" dirty="0"/>
          </a:p>
        </p:txBody>
      </p:sp>
      <p:sp>
        <p:nvSpPr>
          <p:cNvPr id="4" name="Content Placeholder 3">
            <a:extLst>
              <a:ext uri="{FF2B5EF4-FFF2-40B4-BE49-F238E27FC236}">
                <a16:creationId xmlns:a16="http://schemas.microsoft.com/office/drawing/2014/main" id="{FB9E6DD4-865D-C706-E785-DC22C50A772B}"/>
              </a:ext>
            </a:extLst>
          </p:cNvPr>
          <p:cNvSpPr>
            <a:spLocks noGrp="1"/>
          </p:cNvSpPr>
          <p:nvPr>
            <p:ph idx="1"/>
          </p:nvPr>
        </p:nvSpPr>
        <p:spPr/>
        <p:txBody>
          <a:bodyPr>
            <a:normAutofit/>
          </a:bodyPr>
          <a:lstStyle/>
          <a:p>
            <a:pPr marL="0" indent="0">
              <a:buNone/>
            </a:pPr>
            <a:r>
              <a:rPr lang="it-IT" b="1" dirty="0"/>
              <a:t>ChatGPT</a:t>
            </a:r>
            <a:r>
              <a:rPr lang="it-IT" dirty="0"/>
              <a:t> si afferma come uno strumento altamente versatile e user-friendly nel panorama dell’intelligenza artificiale conversazionale</a:t>
            </a:r>
          </a:p>
          <a:p>
            <a:pPr marL="0" indent="0">
              <a:buNone/>
            </a:pPr>
            <a:endParaRPr lang="it-IT" dirty="0"/>
          </a:p>
          <a:p>
            <a:pPr marL="0" indent="0">
              <a:buNone/>
            </a:pPr>
            <a:r>
              <a:rPr lang="it-IT" dirty="0"/>
              <a:t>La sua ampia applicabilità permette di implementarlo in numerosi scenari, dalla customer support alla generazione di contenuti automatizzati</a:t>
            </a:r>
          </a:p>
          <a:p>
            <a:pPr marL="0" indent="0">
              <a:buNone/>
            </a:pPr>
            <a:endParaRPr lang="it-IT" dirty="0"/>
          </a:p>
          <a:p>
            <a:pPr marL="0" indent="0">
              <a:buNone/>
            </a:pPr>
            <a:r>
              <a:rPr lang="it-IT" dirty="0"/>
              <a:t>L’interfaccia utente intuitiva garantisce una curva di apprendimento minima, favorendo l’adozione anche da parte di utenti non tecnici </a:t>
            </a:r>
            <a:endParaRPr lang="en-US" dirty="0"/>
          </a:p>
        </p:txBody>
      </p:sp>
    </p:spTree>
    <p:extLst>
      <p:ext uri="{BB962C8B-B14F-4D97-AF65-F5344CB8AC3E}">
        <p14:creationId xmlns:p14="http://schemas.microsoft.com/office/powerpoint/2010/main" val="26032513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25958-039F-7B0A-3352-75986FB0D2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601DAE-F44E-C221-F854-6696A0A52AD5}"/>
              </a:ext>
            </a:extLst>
          </p:cNvPr>
          <p:cNvSpPr>
            <a:spLocks noGrp="1"/>
          </p:cNvSpPr>
          <p:nvPr>
            <p:ph type="title"/>
          </p:nvPr>
        </p:nvSpPr>
        <p:spPr/>
        <p:txBody>
          <a:bodyPr/>
          <a:lstStyle/>
          <a:p>
            <a:r>
              <a:rPr lang="en-US" dirty="0" err="1"/>
              <a:t>Vantaggi</a:t>
            </a:r>
            <a:r>
              <a:rPr lang="en-US" dirty="0"/>
              <a:t> e </a:t>
            </a:r>
            <a:r>
              <a:rPr lang="en-US" dirty="0" err="1"/>
              <a:t>svantaggi</a:t>
            </a:r>
            <a:r>
              <a:rPr lang="en-US" dirty="0"/>
              <a:t> </a:t>
            </a:r>
            <a:r>
              <a:rPr lang="en-US" dirty="0" err="1"/>
              <a:t>ChatGpt</a:t>
            </a:r>
            <a:endParaRPr lang="en-US" dirty="0"/>
          </a:p>
        </p:txBody>
      </p:sp>
      <p:sp>
        <p:nvSpPr>
          <p:cNvPr id="4" name="Content Placeholder 3">
            <a:extLst>
              <a:ext uri="{FF2B5EF4-FFF2-40B4-BE49-F238E27FC236}">
                <a16:creationId xmlns:a16="http://schemas.microsoft.com/office/drawing/2014/main" id="{C24C0715-103A-5E05-A1DA-B9E610A3A5CF}"/>
              </a:ext>
            </a:extLst>
          </p:cNvPr>
          <p:cNvSpPr>
            <a:spLocks noGrp="1"/>
          </p:cNvSpPr>
          <p:nvPr>
            <p:ph idx="1"/>
          </p:nvPr>
        </p:nvSpPr>
        <p:spPr/>
        <p:txBody>
          <a:bodyPr>
            <a:normAutofit/>
          </a:bodyPr>
          <a:lstStyle/>
          <a:p>
            <a:pPr marL="0" indent="0">
              <a:buNone/>
            </a:pPr>
            <a:r>
              <a:rPr lang="it-IT" b="1" dirty="0"/>
              <a:t>ChatGPT-4o</a:t>
            </a:r>
            <a:r>
              <a:rPr lang="it-IT" dirty="0"/>
              <a:t> presenta ancora alcune limitazioni </a:t>
            </a:r>
          </a:p>
          <a:p>
            <a:pPr marL="0" indent="0">
              <a:buNone/>
            </a:pPr>
            <a:endParaRPr lang="it-IT" dirty="0"/>
          </a:p>
          <a:p>
            <a:pPr marL="0" indent="0">
              <a:buNone/>
            </a:pPr>
            <a:r>
              <a:rPr lang="it-IT" dirty="0"/>
              <a:t>Il modello può manifestare </a:t>
            </a:r>
            <a:r>
              <a:rPr lang="it-IT" dirty="0" err="1"/>
              <a:t>bias</a:t>
            </a:r>
            <a:r>
              <a:rPr lang="it-IT" dirty="0"/>
              <a:t> nei suoi output e talvolta incorrere in errori di ragionamento o accettare affermazioni non veritiere, una sfida continua che richiede miglioramenti nella progettazione dei modelli e nelle tecniche di addestramento.</a:t>
            </a:r>
          </a:p>
          <a:p>
            <a:endParaRPr lang="it-IT" dirty="0"/>
          </a:p>
          <a:p>
            <a:pPr marL="0" indent="0">
              <a:buNone/>
            </a:pPr>
            <a:r>
              <a:rPr lang="it-IT" dirty="0"/>
              <a:t> OpenAI sta lavorando costantemente per ridurre questi problemi, promuovendo la trasparenza e l’educazione sull’intelligenza artificiale tra gli utenti. </a:t>
            </a:r>
            <a:endParaRPr lang="en-US" dirty="0"/>
          </a:p>
        </p:txBody>
      </p:sp>
    </p:spTree>
    <p:extLst>
      <p:ext uri="{BB962C8B-B14F-4D97-AF65-F5344CB8AC3E}">
        <p14:creationId xmlns:p14="http://schemas.microsoft.com/office/powerpoint/2010/main" val="9995516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22074-133A-BA06-D68D-44231A5AB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F33C66-E3D3-394E-F18C-CB6F4B2AF6FD}"/>
              </a:ext>
            </a:extLst>
          </p:cNvPr>
          <p:cNvSpPr>
            <a:spLocks noGrp="1"/>
          </p:cNvSpPr>
          <p:nvPr>
            <p:ph type="title"/>
          </p:nvPr>
        </p:nvSpPr>
        <p:spPr/>
        <p:txBody>
          <a:bodyPr/>
          <a:lstStyle/>
          <a:p>
            <a:r>
              <a:rPr lang="en-US" dirty="0" err="1"/>
              <a:t>Vantaggi</a:t>
            </a:r>
            <a:r>
              <a:rPr lang="en-US" dirty="0"/>
              <a:t> e </a:t>
            </a:r>
            <a:r>
              <a:rPr lang="en-US" dirty="0" err="1"/>
              <a:t>svantaggi</a:t>
            </a:r>
            <a:r>
              <a:rPr lang="en-US" dirty="0"/>
              <a:t> Gemini</a:t>
            </a:r>
          </a:p>
        </p:txBody>
      </p:sp>
      <p:sp>
        <p:nvSpPr>
          <p:cNvPr id="4" name="Content Placeholder 3">
            <a:extLst>
              <a:ext uri="{FF2B5EF4-FFF2-40B4-BE49-F238E27FC236}">
                <a16:creationId xmlns:a16="http://schemas.microsoft.com/office/drawing/2014/main" id="{6B46794B-2994-D13E-DB10-8425117550F2}"/>
              </a:ext>
            </a:extLst>
          </p:cNvPr>
          <p:cNvSpPr>
            <a:spLocks noGrp="1"/>
          </p:cNvSpPr>
          <p:nvPr>
            <p:ph idx="1"/>
          </p:nvPr>
        </p:nvSpPr>
        <p:spPr/>
        <p:txBody>
          <a:bodyPr>
            <a:normAutofit/>
          </a:bodyPr>
          <a:lstStyle/>
          <a:p>
            <a:pPr marL="0" indent="0">
              <a:buNone/>
            </a:pPr>
            <a:r>
              <a:rPr lang="it-IT" dirty="0"/>
              <a:t>Un grande vantaggio di </a:t>
            </a:r>
            <a:r>
              <a:rPr lang="it-IT" b="1" dirty="0"/>
              <a:t>Gemini</a:t>
            </a:r>
            <a:r>
              <a:rPr lang="it-IT" dirty="0"/>
              <a:t> è la sua stretta integrazione con l’ecosistema Google, offrendo un’esperienza senza soluzione di continuità con servizi come Gmail e Docs, e ottimizzando la gestione e l’elaborazione di grandi dataset.</a:t>
            </a:r>
          </a:p>
          <a:p>
            <a:endParaRPr lang="it-IT" dirty="0"/>
          </a:p>
          <a:p>
            <a:pPr marL="0" indent="0">
              <a:buNone/>
            </a:pPr>
            <a:r>
              <a:rPr lang="it-IT" dirty="0"/>
              <a:t>Questa capacità di gestire volumi elevati di informazioni lo rende un asset indispensabile per analisi avanzate e reportistica dettagliata.</a:t>
            </a:r>
          </a:p>
          <a:p>
            <a:endParaRPr lang="en-US" dirty="0"/>
          </a:p>
        </p:txBody>
      </p:sp>
      <p:pic>
        <p:nvPicPr>
          <p:cNvPr id="3" name="Picture 2" descr="Google Gemini AI: cos'è e perché dovresti imparare ad utilizzarla - Web  agency Bergamo | Digital Marketing e SEO | smartbee">
            <a:extLst>
              <a:ext uri="{FF2B5EF4-FFF2-40B4-BE49-F238E27FC236}">
                <a16:creationId xmlns:a16="http://schemas.microsoft.com/office/drawing/2014/main" id="{11EDECB6-DC17-6672-3C4E-A92C06C876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4426" y="-418853"/>
            <a:ext cx="2637974" cy="1641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058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734AF-8894-FFD6-6B53-C4E6CB64CA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CBD740-265C-0E70-38C7-EB521BD76B15}"/>
              </a:ext>
            </a:extLst>
          </p:cNvPr>
          <p:cNvSpPr>
            <a:spLocks noGrp="1"/>
          </p:cNvSpPr>
          <p:nvPr>
            <p:ph type="title"/>
          </p:nvPr>
        </p:nvSpPr>
        <p:spPr/>
        <p:txBody>
          <a:bodyPr/>
          <a:lstStyle/>
          <a:p>
            <a:r>
              <a:rPr lang="en-US" dirty="0"/>
              <a:t>LLM</a:t>
            </a:r>
          </a:p>
        </p:txBody>
      </p:sp>
      <p:sp>
        <p:nvSpPr>
          <p:cNvPr id="4" name="Content Placeholder 3">
            <a:extLst>
              <a:ext uri="{FF2B5EF4-FFF2-40B4-BE49-F238E27FC236}">
                <a16:creationId xmlns:a16="http://schemas.microsoft.com/office/drawing/2014/main" id="{C6F0FA94-9594-602D-0184-13C4E7C46A3F}"/>
              </a:ext>
            </a:extLst>
          </p:cNvPr>
          <p:cNvSpPr>
            <a:spLocks noGrp="1"/>
          </p:cNvSpPr>
          <p:nvPr>
            <p:ph idx="1"/>
          </p:nvPr>
        </p:nvSpPr>
        <p:spPr/>
        <p:txBody>
          <a:bodyPr/>
          <a:lstStyle/>
          <a:p>
            <a:pPr>
              <a:spcBef>
                <a:spcPts val="1200"/>
              </a:spcBef>
            </a:pPr>
            <a:r>
              <a:rPr lang="it-IT" dirty="0"/>
              <a:t>Comprendere e generare testo simile a quello umano</a:t>
            </a:r>
          </a:p>
          <a:p>
            <a:pPr>
              <a:spcBef>
                <a:spcPts val="1200"/>
              </a:spcBef>
            </a:pPr>
            <a:r>
              <a:rPr lang="it-IT" dirty="0"/>
              <a:t>Apprendere schemi e relazioni nel linguaggio</a:t>
            </a:r>
          </a:p>
          <a:p>
            <a:pPr>
              <a:spcBef>
                <a:spcPts val="1200"/>
              </a:spcBef>
            </a:pPr>
            <a:r>
              <a:rPr lang="it-IT" dirty="0"/>
              <a:t>Sono addestrati su enormi quantità di dati testuali</a:t>
            </a:r>
          </a:p>
          <a:p>
            <a:pPr>
              <a:spcBef>
                <a:spcPts val="1200"/>
              </a:spcBef>
            </a:pPr>
            <a:r>
              <a:rPr lang="it-IT" dirty="0"/>
              <a:t>Possono comprendere e generare testo simile a quello umano</a:t>
            </a:r>
          </a:p>
          <a:p>
            <a:pPr>
              <a:spcBef>
                <a:spcPts val="1200"/>
              </a:spcBef>
            </a:pPr>
            <a:r>
              <a:rPr lang="it-IT" dirty="0"/>
              <a:t>Sono in grado di apprendere schemi e relazioni nel linguaggio</a:t>
            </a:r>
          </a:p>
          <a:p>
            <a:pPr>
              <a:spcBef>
                <a:spcPts val="1200"/>
              </a:spcBef>
            </a:pPr>
            <a:r>
              <a:rPr lang="it-IT" dirty="0"/>
              <a:t>Sono utilizzati in una varietà di applicazioni</a:t>
            </a:r>
            <a:endParaRPr lang="en-US" dirty="0"/>
          </a:p>
        </p:txBody>
      </p:sp>
    </p:spTree>
    <p:extLst>
      <p:ext uri="{BB962C8B-B14F-4D97-AF65-F5344CB8AC3E}">
        <p14:creationId xmlns:p14="http://schemas.microsoft.com/office/powerpoint/2010/main" val="25710000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AA1C1E-ACC1-88D2-6755-50F4BA2B52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8EE966-CA5D-117F-7EC0-ED6EB9A7A54A}"/>
              </a:ext>
            </a:extLst>
          </p:cNvPr>
          <p:cNvSpPr>
            <a:spLocks noGrp="1"/>
          </p:cNvSpPr>
          <p:nvPr>
            <p:ph type="title"/>
          </p:nvPr>
        </p:nvSpPr>
        <p:spPr/>
        <p:txBody>
          <a:bodyPr/>
          <a:lstStyle/>
          <a:p>
            <a:r>
              <a:rPr lang="en-US" dirty="0" err="1"/>
              <a:t>Vantaggi</a:t>
            </a:r>
            <a:r>
              <a:rPr lang="en-US" dirty="0"/>
              <a:t> e </a:t>
            </a:r>
            <a:r>
              <a:rPr lang="en-US" dirty="0" err="1"/>
              <a:t>svantaggi</a:t>
            </a:r>
            <a:r>
              <a:rPr lang="en-US" dirty="0"/>
              <a:t> Gemini</a:t>
            </a:r>
          </a:p>
        </p:txBody>
      </p:sp>
      <p:sp>
        <p:nvSpPr>
          <p:cNvPr id="4" name="Content Placeholder 3">
            <a:extLst>
              <a:ext uri="{FF2B5EF4-FFF2-40B4-BE49-F238E27FC236}">
                <a16:creationId xmlns:a16="http://schemas.microsoft.com/office/drawing/2014/main" id="{196C443F-DCC2-5878-D14D-3A166C593DB1}"/>
              </a:ext>
            </a:extLst>
          </p:cNvPr>
          <p:cNvSpPr>
            <a:spLocks noGrp="1"/>
          </p:cNvSpPr>
          <p:nvPr>
            <p:ph idx="1"/>
          </p:nvPr>
        </p:nvSpPr>
        <p:spPr/>
        <p:txBody>
          <a:bodyPr>
            <a:normAutofit/>
          </a:bodyPr>
          <a:lstStyle/>
          <a:p>
            <a:r>
              <a:rPr lang="it-IT" dirty="0"/>
              <a:t>Limitazioni significative: il supporto linguistico è prevalentemente incentrato sull’inglese</a:t>
            </a:r>
          </a:p>
          <a:p>
            <a:endParaRPr lang="it-IT" dirty="0"/>
          </a:p>
          <a:p>
            <a:r>
              <a:rPr lang="it-IT" dirty="0"/>
              <a:t>Poco supporto ad altre lingue (in espansione)</a:t>
            </a:r>
          </a:p>
          <a:p>
            <a:endParaRPr lang="it-IT" dirty="0"/>
          </a:p>
          <a:p>
            <a:r>
              <a:rPr lang="it-IT" dirty="0"/>
              <a:t>Le policy di data </a:t>
            </a:r>
            <a:r>
              <a:rPr lang="it-IT" dirty="0" err="1"/>
              <a:t>retention</a:t>
            </a:r>
            <a:r>
              <a:rPr lang="it-IT" dirty="0"/>
              <a:t> sollevano preoccupazioni sulla privacy: le conversazioni possono essere archiviate e utilizzate per l’addestramento dei modelli per un periodo </a:t>
            </a:r>
            <a:r>
              <a:rPr lang="it-IT" b="1" dirty="0"/>
              <a:t>fino a tre anni</a:t>
            </a:r>
            <a:r>
              <a:rPr lang="it-IT" dirty="0"/>
              <a:t>, </a:t>
            </a:r>
            <a:endParaRPr lang="en-US" dirty="0"/>
          </a:p>
        </p:txBody>
      </p:sp>
    </p:spTree>
    <p:extLst>
      <p:ext uri="{BB962C8B-B14F-4D97-AF65-F5344CB8AC3E}">
        <p14:creationId xmlns:p14="http://schemas.microsoft.com/office/powerpoint/2010/main" val="30794788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FC013-0412-206B-D789-66D5986372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283ACF-93C1-395F-A767-A5A2A1A14A4C}"/>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3" name="Segnaposto contenuto 2">
            <a:extLst>
              <a:ext uri="{FF2B5EF4-FFF2-40B4-BE49-F238E27FC236}">
                <a16:creationId xmlns:a16="http://schemas.microsoft.com/office/drawing/2014/main" id="{FCDB9199-4E37-21B3-E8AB-FB096692A74D}"/>
              </a:ext>
            </a:extLst>
          </p:cNvPr>
          <p:cNvSpPr>
            <a:spLocks noGrp="1"/>
          </p:cNvSpPr>
          <p:nvPr>
            <p:ph idx="1"/>
          </p:nvPr>
        </p:nvSpPr>
        <p:spPr/>
        <p:txBody>
          <a:bodyPr/>
          <a:lstStyle/>
          <a:p>
            <a:r>
              <a:rPr lang="it-IT" dirty="0"/>
              <a:t>Ma dove si pone l’utilizzo dell’AI in ambito industriale?</a:t>
            </a:r>
          </a:p>
          <a:p>
            <a:r>
              <a:rPr lang="it-IT" dirty="0"/>
              <a:t>Quali sono stati gli aspetti evolutivi industriali ? </a:t>
            </a:r>
          </a:p>
        </p:txBody>
      </p:sp>
    </p:spTree>
    <p:extLst>
      <p:ext uri="{BB962C8B-B14F-4D97-AF65-F5344CB8AC3E}">
        <p14:creationId xmlns:p14="http://schemas.microsoft.com/office/powerpoint/2010/main" val="26896184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C6A7C2-B007-1E4E-98BD-5BB4E083A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8EE1EE-F0DF-8070-D903-2D68C11A68D6}"/>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4" name="Content Placeholder 3">
            <a:extLst>
              <a:ext uri="{FF2B5EF4-FFF2-40B4-BE49-F238E27FC236}">
                <a16:creationId xmlns:a16="http://schemas.microsoft.com/office/drawing/2014/main" id="{65E3510E-494F-9473-F565-F4F25816490E}"/>
              </a:ext>
            </a:extLst>
          </p:cNvPr>
          <p:cNvSpPr>
            <a:spLocks noGrp="1"/>
          </p:cNvSpPr>
          <p:nvPr>
            <p:ph idx="1"/>
          </p:nvPr>
        </p:nvSpPr>
        <p:spPr/>
        <p:txBody>
          <a:bodyPr/>
          <a:lstStyle/>
          <a:p>
            <a:pPr marL="0" indent="0">
              <a:buNone/>
            </a:pPr>
            <a:endParaRPr lang="it-IT" dirty="0"/>
          </a:p>
        </p:txBody>
      </p:sp>
      <p:pic>
        <p:nvPicPr>
          <p:cNvPr id="6146" name="Picture 2" descr="Industria 4.0 significato storia">
            <a:extLst>
              <a:ext uri="{FF2B5EF4-FFF2-40B4-BE49-F238E27FC236}">
                <a16:creationId xmlns:a16="http://schemas.microsoft.com/office/drawing/2014/main" id="{F401E298-62DD-93B5-4952-9EF07623DC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2533" y="1636259"/>
            <a:ext cx="8298395" cy="4198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451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3195B-A5FE-FC24-223E-4D30C911A0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6A41BF-2B40-1A3F-836C-A757A55285AC}"/>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4" name="Content Placeholder 3">
            <a:extLst>
              <a:ext uri="{FF2B5EF4-FFF2-40B4-BE49-F238E27FC236}">
                <a16:creationId xmlns:a16="http://schemas.microsoft.com/office/drawing/2014/main" id="{E10D01DD-5881-3E15-F84E-5AA909B4A3D5}"/>
              </a:ext>
            </a:extLst>
          </p:cNvPr>
          <p:cNvSpPr>
            <a:spLocks noGrp="1"/>
          </p:cNvSpPr>
          <p:nvPr>
            <p:ph idx="1"/>
          </p:nvPr>
        </p:nvSpPr>
        <p:spPr/>
        <p:txBody>
          <a:bodyPr/>
          <a:lstStyle/>
          <a:p>
            <a:pPr marL="0" indent="0">
              <a:buNone/>
            </a:pPr>
            <a:r>
              <a:rPr lang="it-IT" sz="2400" b="1" u="sng" dirty="0"/>
              <a:t>Industria 1.0 </a:t>
            </a:r>
            <a:r>
              <a:rPr lang="it-IT" sz="2400" dirty="0"/>
              <a:t>corrisponde a una rivoluzione della manifattura rispetto all’uso dell’energia. L’invenzione della macchina a vapore, infatti, consente alle fabbriche di abbandonare mulini e introdurre una meccanizzazione della produzione all’insegna di una maggiore velocità e potenza</a:t>
            </a:r>
          </a:p>
          <a:p>
            <a:pPr marL="0" indent="0">
              <a:buNone/>
            </a:pPr>
            <a:endParaRPr lang="it-IT" sz="2400" dirty="0"/>
          </a:p>
          <a:p>
            <a:pPr marL="0" indent="0">
              <a:buNone/>
            </a:pPr>
            <a:r>
              <a:rPr lang="it-IT" sz="2400" b="1" u="sng" dirty="0"/>
              <a:t>Industria 2.0</a:t>
            </a:r>
            <a:r>
              <a:rPr lang="it-IT" sz="2400" u="sng" dirty="0"/>
              <a:t> </a:t>
            </a:r>
            <a:r>
              <a:rPr lang="it-IT" sz="2400" dirty="0"/>
              <a:t>rappresenta la seconda generazione energetica, legata all’utilizzo dell’elettricità prima e del petrolio poi, che permettono di incrementare ulteriormente i livelli di meccanizzazione e di produzione. È grazie a questa rinnovata potenza che nella manifattura si afferma progressivamente quella catena di montaggio che inaugura l’era della produzione di massa.</a:t>
            </a:r>
          </a:p>
          <a:p>
            <a:pPr marL="0" indent="0">
              <a:buNone/>
            </a:pPr>
            <a:endParaRPr lang="it-IT" dirty="0">
              <a:solidFill>
                <a:srgbClr val="ABA398"/>
              </a:solidFill>
              <a:latin typeface="Lato" panose="020F0502020204030203" pitchFamily="34" charset="0"/>
            </a:endParaRPr>
          </a:p>
          <a:p>
            <a:pPr marL="0" indent="0">
              <a:buNone/>
            </a:pPr>
            <a:endParaRPr lang="it-IT" dirty="0"/>
          </a:p>
        </p:txBody>
      </p:sp>
    </p:spTree>
    <p:extLst>
      <p:ext uri="{BB962C8B-B14F-4D97-AF65-F5344CB8AC3E}">
        <p14:creationId xmlns:p14="http://schemas.microsoft.com/office/powerpoint/2010/main" val="18699240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2C12E-B180-567B-133C-AC4B151FEE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73A444-30C8-D690-8D89-F591DFA398FD}"/>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4" name="Content Placeholder 3">
            <a:extLst>
              <a:ext uri="{FF2B5EF4-FFF2-40B4-BE49-F238E27FC236}">
                <a16:creationId xmlns:a16="http://schemas.microsoft.com/office/drawing/2014/main" id="{AD465990-40DA-6B59-180A-CD535C3C47E1}"/>
              </a:ext>
            </a:extLst>
          </p:cNvPr>
          <p:cNvSpPr>
            <a:spLocks noGrp="1"/>
          </p:cNvSpPr>
          <p:nvPr>
            <p:ph idx="1"/>
          </p:nvPr>
        </p:nvSpPr>
        <p:spPr/>
        <p:txBody>
          <a:bodyPr/>
          <a:lstStyle/>
          <a:p>
            <a:pPr marL="0" indent="0">
              <a:buNone/>
            </a:pPr>
            <a:r>
              <a:rPr lang="it-IT" sz="2400" b="1" u="sng" dirty="0"/>
              <a:t>Industria 3.0</a:t>
            </a:r>
            <a:r>
              <a:rPr lang="it-IT" sz="2400" u="sng" dirty="0"/>
              <a:t> </a:t>
            </a:r>
            <a:r>
              <a:rPr lang="it-IT" sz="2400" dirty="0"/>
              <a:t>riassume l’ingresso in fabbrica dell’ICT di prima generazione. Informatica ed elettronica incrementano ulteriormente i livelli di automazione non solo nell’ambito produttivo, ma anche (e soprattutto) organizzativo. Si diversificano le infrastrutture e si avviano nuovi processi che, all’insegna della progressiva digitalizzazione, differenziano e agevolano il lavoro delle persone migliorando la qualità della produzione.</a:t>
            </a:r>
          </a:p>
          <a:p>
            <a:pPr marL="0" indent="0">
              <a:buNone/>
            </a:pPr>
            <a:endParaRPr lang="it-IT" sz="2400" dirty="0"/>
          </a:p>
          <a:p>
            <a:pPr marL="0" indent="0">
              <a:buNone/>
            </a:pPr>
            <a:r>
              <a:rPr lang="it-IT" sz="2400" b="1" dirty="0">
                <a:hlinkClick r:id="rId2">
                  <a:extLst>
                    <a:ext uri="{A12FA001-AC4F-418D-AE19-62706E023703}">
                      <ahyp:hlinkClr xmlns:ahyp="http://schemas.microsoft.com/office/drawing/2018/hyperlinkcolor" val="tx"/>
                    </a:ext>
                  </a:extLst>
                </a:hlinkClick>
              </a:rPr>
              <a:t>Industria 4.0</a:t>
            </a:r>
            <a:r>
              <a:rPr lang="it-IT" sz="2400" dirty="0"/>
              <a:t>, includendo un mix tecnologico di robotica, sensoristica, connessione e programmazione, rappresenta una nuova rivoluzione rispetto al modo di fabbricare i prodotti e di organizzare il lavoro. </a:t>
            </a:r>
          </a:p>
        </p:txBody>
      </p:sp>
    </p:spTree>
    <p:extLst>
      <p:ext uri="{BB962C8B-B14F-4D97-AF65-F5344CB8AC3E}">
        <p14:creationId xmlns:p14="http://schemas.microsoft.com/office/powerpoint/2010/main" val="2484778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5B7305-CD0C-9564-51BC-4B7DEAA913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3B9059-97E1-8124-A241-FC6067998B34}"/>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4" name="Content Placeholder 3">
            <a:extLst>
              <a:ext uri="{FF2B5EF4-FFF2-40B4-BE49-F238E27FC236}">
                <a16:creationId xmlns:a16="http://schemas.microsoft.com/office/drawing/2014/main" id="{DE800FA8-31A3-8881-EB12-FDDAD1338431}"/>
              </a:ext>
            </a:extLst>
          </p:cNvPr>
          <p:cNvSpPr>
            <a:spLocks noGrp="1"/>
          </p:cNvSpPr>
          <p:nvPr>
            <p:ph idx="1"/>
          </p:nvPr>
        </p:nvSpPr>
        <p:spPr/>
        <p:txBody>
          <a:bodyPr/>
          <a:lstStyle/>
          <a:p>
            <a:pPr marL="0" indent="0">
              <a:buNone/>
            </a:pPr>
            <a:r>
              <a:rPr lang="it-IT" sz="2400" b="1" u="sng" dirty="0"/>
              <a:t>Industria 3.0</a:t>
            </a:r>
            <a:r>
              <a:rPr lang="it-IT" sz="2400" u="sng" dirty="0"/>
              <a:t> </a:t>
            </a:r>
            <a:r>
              <a:rPr lang="it-IT" sz="2400" dirty="0"/>
              <a:t>riassume l’ingresso in fabbrica dell’ICT di prima generazione. Informatica ed elettronica incrementano ulteriormente i livelli di automazione non solo nell’ambito produttivo, ma anche (e soprattutto) organizzativo. Si diversificano le infrastrutture e si avviano nuovi processi che, all’insegna della progressiva digitalizzazione, differenziano e agevolano il lavoro delle persone migliorando la qualità della produzione.</a:t>
            </a:r>
          </a:p>
          <a:p>
            <a:pPr marL="0" indent="0">
              <a:buNone/>
            </a:pPr>
            <a:endParaRPr lang="it-IT" sz="2400" dirty="0"/>
          </a:p>
          <a:p>
            <a:pPr marL="0" indent="0">
              <a:buNone/>
            </a:pPr>
            <a:r>
              <a:rPr lang="it-IT" sz="2400" b="1" dirty="0">
                <a:hlinkClick r:id="rId2">
                  <a:extLst>
                    <a:ext uri="{A12FA001-AC4F-418D-AE19-62706E023703}">
                      <ahyp:hlinkClr xmlns:ahyp="http://schemas.microsoft.com/office/drawing/2018/hyperlinkcolor" val="tx"/>
                    </a:ext>
                  </a:extLst>
                </a:hlinkClick>
              </a:rPr>
              <a:t>Industria 4.0</a:t>
            </a:r>
            <a:r>
              <a:rPr lang="it-IT" sz="2400" dirty="0"/>
              <a:t>, includendo un mix tecnologico di robotica, sensoristica, connessione e programmazione, rappresenta una nuova rivoluzione rispetto al modo di fabbricare i prodotti e di organizzare il lavoro. </a:t>
            </a:r>
          </a:p>
        </p:txBody>
      </p:sp>
    </p:spTree>
    <p:extLst>
      <p:ext uri="{BB962C8B-B14F-4D97-AF65-F5344CB8AC3E}">
        <p14:creationId xmlns:p14="http://schemas.microsoft.com/office/powerpoint/2010/main" val="40022409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41661-7E85-5711-5426-CA5AB8AA81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EE5F47-ABD4-83E8-33F3-B35784570060}"/>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4" name="Content Placeholder 3">
            <a:extLst>
              <a:ext uri="{FF2B5EF4-FFF2-40B4-BE49-F238E27FC236}">
                <a16:creationId xmlns:a16="http://schemas.microsoft.com/office/drawing/2014/main" id="{6D6313B8-6F20-617B-1789-1FCF9B70E8DD}"/>
              </a:ext>
            </a:extLst>
          </p:cNvPr>
          <p:cNvSpPr>
            <a:spLocks noGrp="1"/>
          </p:cNvSpPr>
          <p:nvPr>
            <p:ph idx="1"/>
          </p:nvPr>
        </p:nvSpPr>
        <p:spPr/>
        <p:txBody>
          <a:bodyPr/>
          <a:lstStyle/>
          <a:p>
            <a:pPr marL="0" indent="0">
              <a:spcAft>
                <a:spcPts val="1500"/>
              </a:spcAft>
              <a:buNone/>
            </a:pPr>
            <a:r>
              <a:rPr lang="it-IT" sz="2400" b="1" dirty="0"/>
              <a:t>Industria 5.0 </a:t>
            </a:r>
            <a:r>
              <a:rPr lang="it-IT" sz="2400" dirty="0"/>
              <a:t>rappresenta un’evoluzione rispetto all’Industria 4.0, enfatizzando la </a:t>
            </a:r>
            <a:r>
              <a:rPr lang="it-IT" sz="2400" b="1" dirty="0"/>
              <a:t>collaborazione tra esseri umani e macchine intelligenti</a:t>
            </a:r>
          </a:p>
          <a:p>
            <a:pPr marL="0" indent="0">
              <a:spcAft>
                <a:spcPts val="1500"/>
              </a:spcAft>
              <a:buNone/>
            </a:pPr>
            <a:r>
              <a:rPr lang="it-IT" sz="2400" dirty="0"/>
              <a:t>Mentre l’Industria 4.0 si focalizza principalmente sulla digitalizzazione, l’automazione e l’interconnessione attraverso l’Internet of </a:t>
            </a:r>
            <a:r>
              <a:rPr lang="it-IT" sz="2400" dirty="0" err="1"/>
              <a:t>Things</a:t>
            </a:r>
            <a:r>
              <a:rPr lang="it-IT" sz="2400" dirty="0"/>
              <a:t> (IoT) e l’intelligenza artificiale (IA), </a:t>
            </a:r>
            <a:r>
              <a:rPr lang="it-IT" sz="2400" b="1" dirty="0"/>
              <a:t>l’Industria 5.0 mette al centro l’essere umano, promuovendo una maggiore interazione e collaborazione tra l’uomo e le tecnologie avanzate.  </a:t>
            </a:r>
          </a:p>
          <a:p>
            <a:pPr algn="l">
              <a:lnSpc>
                <a:spcPts val="1800"/>
              </a:lnSpc>
              <a:spcBef>
                <a:spcPts val="1500"/>
              </a:spcBef>
              <a:spcAft>
                <a:spcPts val="1500"/>
              </a:spcAft>
            </a:pPr>
            <a:endParaRPr lang="it-IT" sz="2400" dirty="0"/>
          </a:p>
        </p:txBody>
      </p:sp>
    </p:spTree>
    <p:extLst>
      <p:ext uri="{BB962C8B-B14F-4D97-AF65-F5344CB8AC3E}">
        <p14:creationId xmlns:p14="http://schemas.microsoft.com/office/powerpoint/2010/main" val="32879566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D8B59-5862-2F9B-64E2-01D88954E4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BC8DDB-B54E-C157-FF88-5788C11642E8}"/>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4" name="Content Placeholder 3">
            <a:extLst>
              <a:ext uri="{FF2B5EF4-FFF2-40B4-BE49-F238E27FC236}">
                <a16:creationId xmlns:a16="http://schemas.microsoft.com/office/drawing/2014/main" id="{0E716959-95B0-CC34-076A-61131F927FDC}"/>
              </a:ext>
            </a:extLst>
          </p:cNvPr>
          <p:cNvSpPr>
            <a:spLocks noGrp="1"/>
          </p:cNvSpPr>
          <p:nvPr>
            <p:ph idx="1"/>
          </p:nvPr>
        </p:nvSpPr>
        <p:spPr/>
        <p:txBody>
          <a:bodyPr>
            <a:normAutofit/>
          </a:bodyPr>
          <a:lstStyle/>
          <a:p>
            <a:pPr algn="l">
              <a:buFont typeface="Arial" panose="020B0604020202020204" pitchFamily="34" charset="0"/>
              <a:buChar char="•"/>
            </a:pPr>
            <a:r>
              <a:rPr lang="it-IT" sz="2400" b="1" dirty="0">
                <a:latin typeface="var(--awb-text-font-family)"/>
              </a:rPr>
              <a:t>Intelligenza Artificiale (IA)</a:t>
            </a:r>
            <a:r>
              <a:rPr lang="it-IT" sz="2400" dirty="0">
                <a:latin typeface="var(--awb-text-font-family)"/>
              </a:rPr>
              <a:t> – costituisce sempre più la spina dorsale dell’Industria 5.0, consentendo alle macchine di apprendere, analizzare e fornire informazioni preziose in modo da: anticipare le tendenze; identificare i potenziali rischi; prevedere i fallimenti</a:t>
            </a:r>
          </a:p>
          <a:p>
            <a:pPr algn="l">
              <a:buFont typeface="Arial" panose="020B0604020202020204" pitchFamily="34" charset="0"/>
              <a:buChar char="•"/>
            </a:pPr>
            <a:endParaRPr lang="it-IT" sz="2400" dirty="0">
              <a:latin typeface="var(--awb-text-font-family)"/>
            </a:endParaRPr>
          </a:p>
          <a:p>
            <a:pPr algn="l">
              <a:buFont typeface="Arial" panose="020B0604020202020204" pitchFamily="34" charset="0"/>
              <a:buChar char="•"/>
            </a:pPr>
            <a:r>
              <a:rPr lang="it-IT" sz="2400" b="1" dirty="0">
                <a:latin typeface="var(--awb-text-font-family)"/>
              </a:rPr>
              <a:t>Robot collaborativi o cobot </a:t>
            </a:r>
            <a:r>
              <a:rPr lang="it-IT" sz="2400" dirty="0">
                <a:latin typeface="var(--awb-text-font-family)"/>
              </a:rPr>
              <a:t>– La robotica collaborativa prevede l’utilizzo di robot, o “cobot”, che lavorano a fianco di lavoratori umani, condividono lo spazio di lavoro e collaborano su compiti specifici</a:t>
            </a:r>
          </a:p>
          <a:p>
            <a:pPr algn="l">
              <a:buFont typeface="Arial" panose="020B0604020202020204" pitchFamily="34" charset="0"/>
              <a:buChar char="•"/>
            </a:pPr>
            <a:endParaRPr lang="it-IT" sz="2400" dirty="0">
              <a:latin typeface="var(--awb-text-font-family)"/>
            </a:endParaRPr>
          </a:p>
          <a:p>
            <a:pPr algn="l">
              <a:buFont typeface="Arial" panose="020B0604020202020204" pitchFamily="34" charset="0"/>
              <a:buChar char="•"/>
            </a:pPr>
            <a:r>
              <a:rPr lang="it-IT" sz="2400" b="1" u="sng" dirty="0">
                <a:latin typeface="var(--awb-text-font-family)"/>
              </a:rPr>
              <a:t>Realtà Aumentata (RA) &amp; Realtà Virtuale (RV) </a:t>
            </a:r>
            <a:endParaRPr lang="it-IT" sz="2400" b="1" u="sng" dirty="0"/>
          </a:p>
        </p:txBody>
      </p:sp>
    </p:spTree>
    <p:extLst>
      <p:ext uri="{BB962C8B-B14F-4D97-AF65-F5344CB8AC3E}">
        <p14:creationId xmlns:p14="http://schemas.microsoft.com/office/powerpoint/2010/main" val="234856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4BB3F-8B9B-D45E-A543-A40580853E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CB910E-103C-F7D8-D228-AAA306B527D2}"/>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4" name="Content Placeholder 3">
            <a:extLst>
              <a:ext uri="{FF2B5EF4-FFF2-40B4-BE49-F238E27FC236}">
                <a16:creationId xmlns:a16="http://schemas.microsoft.com/office/drawing/2014/main" id="{3FA0E0E0-1B03-6EF0-DAEF-AFBBC9742E5B}"/>
              </a:ext>
            </a:extLst>
          </p:cNvPr>
          <p:cNvSpPr>
            <a:spLocks noGrp="1"/>
          </p:cNvSpPr>
          <p:nvPr>
            <p:ph idx="1"/>
          </p:nvPr>
        </p:nvSpPr>
        <p:spPr/>
        <p:txBody>
          <a:bodyPr>
            <a:normAutofit/>
          </a:bodyPr>
          <a:lstStyle/>
          <a:p>
            <a:pPr algn="l">
              <a:buFont typeface="Arial" panose="020B0604020202020204" pitchFamily="34" charset="0"/>
              <a:buChar char="•"/>
            </a:pPr>
            <a:r>
              <a:rPr lang="it-IT" sz="2400" b="1" dirty="0">
                <a:latin typeface="var(--awb-text-font-family)"/>
              </a:rPr>
              <a:t>L’informatica avanzata </a:t>
            </a:r>
            <a:r>
              <a:rPr lang="it-IT" sz="2400" dirty="0">
                <a:latin typeface="var(--awb-text-font-family)"/>
              </a:rPr>
              <a:t>che offre capacità di elaborazione e analisi su una scala senza precedenti per un processo decisionale più innovativo e più rapido. </a:t>
            </a:r>
          </a:p>
          <a:p>
            <a:pPr algn="l">
              <a:buFont typeface="Arial" panose="020B0604020202020204" pitchFamily="34" charset="0"/>
              <a:buChar char="•"/>
            </a:pPr>
            <a:endParaRPr lang="it-IT" sz="2400" dirty="0">
              <a:latin typeface="var(--awb-text-font-family)"/>
            </a:endParaRPr>
          </a:p>
          <a:p>
            <a:pPr algn="l">
              <a:buFont typeface="Arial" panose="020B0604020202020204" pitchFamily="34" charset="0"/>
              <a:buChar char="•"/>
            </a:pPr>
            <a:r>
              <a:rPr lang="it-IT" sz="2400" b="1" dirty="0">
                <a:latin typeface="var(--awb-text-font-family)"/>
              </a:rPr>
              <a:t>Pratiche di produzione sostenibili </a:t>
            </a:r>
            <a:r>
              <a:rPr lang="it-IT" sz="2400" dirty="0">
                <a:latin typeface="var(--awb-text-font-family)"/>
              </a:rPr>
              <a:t>e intelligenti che stanno diventando sempre più importanti, spingendo l’industria verso una produzione più responsabile. </a:t>
            </a:r>
          </a:p>
          <a:p>
            <a:pPr algn="l">
              <a:buFont typeface="Arial" panose="020B0604020202020204" pitchFamily="34" charset="0"/>
              <a:buChar char="•"/>
            </a:pPr>
            <a:endParaRPr lang="it-IT" sz="2400" dirty="0">
              <a:latin typeface="var(--awb-text-font-family)"/>
            </a:endParaRPr>
          </a:p>
          <a:p>
            <a:pPr algn="l">
              <a:buFont typeface="Arial" panose="020B0604020202020204" pitchFamily="34" charset="0"/>
              <a:buChar char="•"/>
            </a:pPr>
            <a:r>
              <a:rPr lang="it-IT" sz="2400" b="1" dirty="0">
                <a:latin typeface="var(--awb-text-font-family)"/>
              </a:rPr>
              <a:t>La comunicazione 6G</a:t>
            </a:r>
            <a:r>
              <a:rPr lang="it-IT" sz="2400" dirty="0">
                <a:latin typeface="var(--awb-text-font-family)"/>
              </a:rPr>
              <a:t> che, come prossima generazione di reti wireless, promette capacità di trasmissione di dati e di connettività ancora più veloci.</a:t>
            </a:r>
          </a:p>
          <a:p>
            <a:pPr marL="0" indent="0">
              <a:buNone/>
            </a:pPr>
            <a:endParaRPr lang="it-IT" dirty="0"/>
          </a:p>
        </p:txBody>
      </p:sp>
    </p:spTree>
    <p:extLst>
      <p:ext uri="{BB962C8B-B14F-4D97-AF65-F5344CB8AC3E}">
        <p14:creationId xmlns:p14="http://schemas.microsoft.com/office/powerpoint/2010/main" val="23109011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F5061-7157-0D7D-04BA-F69D831278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E559DA-72F3-9A36-6A4A-F3433ABA032C}"/>
              </a:ext>
            </a:extLst>
          </p:cNvPr>
          <p:cNvSpPr>
            <a:spLocks noGrp="1"/>
          </p:cNvSpPr>
          <p:nvPr>
            <p:ph type="title"/>
          </p:nvPr>
        </p:nvSpPr>
        <p:spPr/>
        <p:txBody>
          <a:bodyPr/>
          <a:lstStyle/>
          <a:p>
            <a:r>
              <a:rPr lang="en-US" dirty="0"/>
              <a:t>Il </a:t>
            </a:r>
            <a:r>
              <a:rPr lang="en-US" dirty="0" err="1"/>
              <a:t>ruolo</a:t>
            </a:r>
            <a:r>
              <a:rPr lang="en-US" dirty="0"/>
              <a:t> </a:t>
            </a:r>
            <a:r>
              <a:rPr lang="en-US" dirty="0" err="1"/>
              <a:t>della</a:t>
            </a:r>
            <a:r>
              <a:rPr lang="en-US" dirty="0"/>
              <a:t> AI </a:t>
            </a:r>
            <a:r>
              <a:rPr lang="en-US" dirty="0" err="1"/>
              <a:t>nell’industria</a:t>
            </a:r>
            <a:r>
              <a:rPr lang="en-US" dirty="0"/>
              <a:t> 5.0</a:t>
            </a:r>
          </a:p>
        </p:txBody>
      </p:sp>
      <p:sp>
        <p:nvSpPr>
          <p:cNvPr id="4" name="Content Placeholder 3">
            <a:extLst>
              <a:ext uri="{FF2B5EF4-FFF2-40B4-BE49-F238E27FC236}">
                <a16:creationId xmlns:a16="http://schemas.microsoft.com/office/drawing/2014/main" id="{7C70CD85-6994-0E39-4D04-B39EFDB065B9}"/>
              </a:ext>
            </a:extLst>
          </p:cNvPr>
          <p:cNvSpPr>
            <a:spLocks noGrp="1"/>
          </p:cNvSpPr>
          <p:nvPr>
            <p:ph idx="1"/>
          </p:nvPr>
        </p:nvSpPr>
        <p:spPr/>
        <p:txBody>
          <a:bodyPr>
            <a:normAutofit/>
          </a:bodyPr>
          <a:lstStyle/>
          <a:p>
            <a:r>
              <a:rPr lang="it-IT" sz="2000" b="1" dirty="0"/>
              <a:t>Ottimizzazione dei processi</a:t>
            </a:r>
            <a:r>
              <a:rPr lang="it-IT" sz="2000" dirty="0"/>
              <a:t>: L'IA può analizzare i dati di produzione per identificare inefficienze e sprechi, ottimizzando l'utilizzo di energia e risorse</a:t>
            </a:r>
          </a:p>
          <a:p>
            <a:r>
              <a:rPr lang="it-IT" sz="2000" b="1" dirty="0"/>
              <a:t>Manutenzione predittiva</a:t>
            </a:r>
            <a:r>
              <a:rPr lang="it-IT" sz="2000" dirty="0"/>
              <a:t>: L'IA può prevedere i guasti delle macchine, riducendo i fermi produzione e prolungando la vita utile delle attrezzature</a:t>
            </a:r>
          </a:p>
          <a:p>
            <a:r>
              <a:rPr lang="it-IT" sz="2000" b="1" dirty="0"/>
              <a:t>Progettazione di prodotti sostenibili</a:t>
            </a:r>
            <a:r>
              <a:rPr lang="it-IT" sz="2000" dirty="0"/>
              <a:t>: L'IA può supportare la progettazione di prodotti con un minore impatto ambientale, utilizzando materiali riciclati e ottimizzando il ciclo di vita del prodotto</a:t>
            </a:r>
          </a:p>
          <a:p>
            <a:r>
              <a:rPr lang="it-IT" sz="2000" b="1" dirty="0"/>
              <a:t>Analisi dei dati dei clienti: </a:t>
            </a:r>
            <a:r>
              <a:rPr lang="it-IT" sz="2000" dirty="0"/>
              <a:t>analisi dei dati in tempo reale</a:t>
            </a:r>
          </a:p>
          <a:p>
            <a:r>
              <a:rPr lang="it-IT" sz="2000" b="1" dirty="0"/>
              <a:t>Gestione dei rischi: </a:t>
            </a:r>
            <a:r>
              <a:rPr lang="it-IT" sz="2000" dirty="0"/>
              <a:t>gestione delle anomalie e dei rischi correlati in base all’analisi dei dati</a:t>
            </a:r>
          </a:p>
          <a:p>
            <a:r>
              <a:rPr lang="it-IT" sz="2000" b="1" dirty="0"/>
              <a:t>Adattamento ai cambiamenti: </a:t>
            </a:r>
            <a:r>
              <a:rPr lang="it-IT" sz="2000" dirty="0"/>
              <a:t>prevedere in base ai dati raccolti</a:t>
            </a:r>
          </a:p>
          <a:p>
            <a:r>
              <a:rPr lang="it-IT" sz="2000" b="1" dirty="0"/>
              <a:t>Formazione e sviluppo delle competenze: </a:t>
            </a:r>
            <a:r>
              <a:rPr lang="it-IT" sz="2000" dirty="0"/>
              <a:t>formare tecnici utilizzando i modelli dell’AI</a:t>
            </a:r>
          </a:p>
        </p:txBody>
      </p:sp>
    </p:spTree>
    <p:extLst>
      <p:ext uri="{BB962C8B-B14F-4D97-AF65-F5344CB8AC3E}">
        <p14:creationId xmlns:p14="http://schemas.microsoft.com/office/powerpoint/2010/main" val="3618289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0E62A4-8E15-6F9F-D95E-72860BA39E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CA8714-6F58-7E13-59A9-D6E99AD4AEA8}"/>
              </a:ext>
            </a:extLst>
          </p:cNvPr>
          <p:cNvSpPr>
            <a:spLocks noGrp="1"/>
          </p:cNvSpPr>
          <p:nvPr>
            <p:ph type="title"/>
          </p:nvPr>
        </p:nvSpPr>
        <p:spPr/>
        <p:txBody>
          <a:bodyPr/>
          <a:lstStyle/>
          <a:p>
            <a:r>
              <a:rPr lang="en-US" dirty="0"/>
              <a:t>Intro - </a:t>
            </a:r>
            <a:r>
              <a:rPr lang="en-US" dirty="0" err="1"/>
              <a:t>Fondamenti</a:t>
            </a:r>
            <a:endParaRPr lang="en-US" dirty="0"/>
          </a:p>
        </p:txBody>
      </p:sp>
      <p:sp>
        <p:nvSpPr>
          <p:cNvPr id="4" name="Content Placeholder 3">
            <a:extLst>
              <a:ext uri="{FF2B5EF4-FFF2-40B4-BE49-F238E27FC236}">
                <a16:creationId xmlns:a16="http://schemas.microsoft.com/office/drawing/2014/main" id="{58E26CE4-0243-DC37-6F83-DA5F751C4CAC}"/>
              </a:ext>
            </a:extLst>
          </p:cNvPr>
          <p:cNvSpPr>
            <a:spLocks noGrp="1"/>
          </p:cNvSpPr>
          <p:nvPr>
            <p:ph idx="1"/>
          </p:nvPr>
        </p:nvSpPr>
        <p:spPr/>
        <p:txBody>
          <a:bodyPr>
            <a:normAutofit/>
          </a:bodyPr>
          <a:lstStyle/>
          <a:p>
            <a:pPr>
              <a:spcBef>
                <a:spcPts val="1200"/>
              </a:spcBef>
            </a:pPr>
            <a:r>
              <a:rPr lang="it-IT" dirty="0"/>
              <a:t>Reti neurali Transformer</a:t>
            </a:r>
          </a:p>
          <a:p>
            <a:pPr>
              <a:spcBef>
                <a:spcPts val="1200"/>
              </a:spcBef>
            </a:pPr>
            <a:r>
              <a:rPr lang="it-IT" dirty="0"/>
              <a:t>Algoritmi di addestramento sofisticati </a:t>
            </a:r>
          </a:p>
          <a:p>
            <a:pPr>
              <a:spcBef>
                <a:spcPts val="1200"/>
              </a:spcBef>
            </a:pPr>
            <a:r>
              <a:rPr lang="it-IT" dirty="0"/>
              <a:t>Vasti dataset</a:t>
            </a:r>
          </a:p>
          <a:p>
            <a:pPr marL="0" indent="0">
              <a:spcBef>
                <a:spcPts val="3000"/>
              </a:spcBef>
              <a:buNone/>
            </a:pPr>
            <a:r>
              <a:rPr lang="it-IT" dirty="0"/>
              <a:t>La forza sta in un addestramento massiccio e nella capacità di migliorare continuamente grazie a tecniche di apprendimento avanzato.</a:t>
            </a:r>
            <a:endParaRPr lang="it-IT" b="1" dirty="0"/>
          </a:p>
          <a:p>
            <a:pPr marL="0" indent="0">
              <a:spcBef>
                <a:spcPts val="3000"/>
              </a:spcBef>
              <a:buNone/>
            </a:pPr>
            <a:endParaRPr lang="en-US" u="sng" dirty="0">
              <a:solidFill>
                <a:srgbClr val="502BD3"/>
              </a:solidFill>
            </a:endParaRPr>
          </a:p>
        </p:txBody>
      </p:sp>
    </p:spTree>
    <p:extLst>
      <p:ext uri="{BB962C8B-B14F-4D97-AF65-F5344CB8AC3E}">
        <p14:creationId xmlns:p14="http://schemas.microsoft.com/office/powerpoint/2010/main" val="7605769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FAEC98-B781-B3DA-B7C2-A48D4B2458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CAB76D-5931-4995-9321-CB0C52166D62}"/>
              </a:ext>
            </a:extLst>
          </p:cNvPr>
          <p:cNvSpPr>
            <a:spLocks noGrp="1"/>
          </p:cNvSpPr>
          <p:nvPr>
            <p:ph type="title"/>
          </p:nvPr>
        </p:nvSpPr>
        <p:spPr/>
        <p:txBody>
          <a:bodyPr/>
          <a:lstStyle/>
          <a:p>
            <a:r>
              <a:rPr lang="en-US" dirty="0" err="1"/>
              <a:t>Evoluzione</a:t>
            </a:r>
            <a:r>
              <a:rPr lang="en-US" dirty="0"/>
              <a:t> </a:t>
            </a:r>
            <a:r>
              <a:rPr lang="en-US" dirty="0" err="1"/>
              <a:t>Industriale</a:t>
            </a:r>
            <a:endParaRPr lang="en-US" dirty="0"/>
          </a:p>
        </p:txBody>
      </p:sp>
      <p:sp>
        <p:nvSpPr>
          <p:cNvPr id="4" name="Content Placeholder 3">
            <a:extLst>
              <a:ext uri="{FF2B5EF4-FFF2-40B4-BE49-F238E27FC236}">
                <a16:creationId xmlns:a16="http://schemas.microsoft.com/office/drawing/2014/main" id="{F1EBE9BD-B1DC-208A-18C2-43403D71295D}"/>
              </a:ext>
            </a:extLst>
          </p:cNvPr>
          <p:cNvSpPr>
            <a:spLocks noGrp="1"/>
          </p:cNvSpPr>
          <p:nvPr>
            <p:ph idx="1"/>
          </p:nvPr>
        </p:nvSpPr>
        <p:spPr/>
        <p:txBody>
          <a:bodyPr>
            <a:normAutofit/>
          </a:bodyPr>
          <a:lstStyle/>
          <a:p>
            <a:pPr marL="0" indent="0">
              <a:buNone/>
            </a:pPr>
            <a:r>
              <a:rPr lang="it-IT" dirty="0">
                <a:effectLst/>
                <a:latin typeface="var(--awb-text-font-family)"/>
              </a:rPr>
              <a:t>Dopo il periodo 2020-2022, il </a:t>
            </a:r>
            <a:r>
              <a:rPr lang="it-IT" dirty="0">
                <a:effectLst/>
                <a:latin typeface="var(--awb-text-font-family)"/>
                <a:hlinkClick r:id="rId2"/>
              </a:rPr>
              <a:t>Piano Transizione 4.0</a:t>
            </a:r>
            <a:r>
              <a:rPr lang="it-IT" dirty="0">
                <a:effectLst/>
                <a:latin typeface="var(--awb-text-font-family)"/>
              </a:rPr>
              <a:t> è entrato nella </a:t>
            </a:r>
            <a:r>
              <a:rPr lang="it-IT" b="1" dirty="0">
                <a:effectLst/>
                <a:latin typeface="var(--awb-text-font-family)"/>
              </a:rPr>
              <a:t>fase valida per il </a:t>
            </a:r>
            <a:r>
              <a:rPr lang="it-IT" b="1" dirty="0" err="1">
                <a:effectLst/>
                <a:latin typeface="var(--awb-text-font-family)"/>
              </a:rPr>
              <a:t>trienno</a:t>
            </a:r>
            <a:r>
              <a:rPr lang="it-IT" b="1" dirty="0">
                <a:effectLst/>
                <a:latin typeface="var(--awb-text-font-family)"/>
              </a:rPr>
              <a:t> 2023-2025</a:t>
            </a:r>
            <a:r>
              <a:rPr lang="it-IT" dirty="0">
                <a:effectLst/>
                <a:latin typeface="var(--awb-text-font-family)"/>
              </a:rPr>
              <a:t>. Le aliquote di si sono abbassate.</a:t>
            </a:r>
          </a:p>
          <a:p>
            <a:pPr marL="0" indent="0">
              <a:buNone/>
            </a:pPr>
            <a:endParaRPr lang="it-IT" dirty="0">
              <a:latin typeface="var(--awb-text-font-family)"/>
            </a:endParaRPr>
          </a:p>
          <a:p>
            <a:pPr marL="0" indent="0">
              <a:buNone/>
            </a:pPr>
            <a:r>
              <a:rPr lang="it-IT" dirty="0">
                <a:hlinkClick r:id="rId2"/>
              </a:rPr>
              <a:t>https://www.mise.gov.it/index.php/it/transizione40</a:t>
            </a:r>
            <a:endParaRPr lang="it-IT" dirty="0"/>
          </a:p>
          <a:p>
            <a:pPr marL="0" indent="0">
              <a:buNone/>
            </a:pPr>
            <a:endParaRPr lang="it-IT" dirty="0"/>
          </a:p>
          <a:p>
            <a:pPr marL="0" indent="0">
              <a:buNone/>
            </a:pPr>
            <a:r>
              <a:rPr lang="it-IT" b="1" u="sng" dirty="0">
                <a:effectLst/>
                <a:latin typeface="var(--awb-text-font-family)"/>
                <a:hlinkClick r:id="rId3"/>
              </a:rPr>
              <a:t>Piano Transizione 5.0</a:t>
            </a:r>
            <a:r>
              <a:rPr lang="it-IT" b="1" u="sng" dirty="0">
                <a:latin typeface="var(--awb-text-font-family)"/>
              </a:rPr>
              <a:t> </a:t>
            </a:r>
            <a:r>
              <a:rPr lang="it-IT" b="1" dirty="0">
                <a:effectLst/>
                <a:latin typeface="var(--awb-text-font-family)"/>
              </a:rPr>
              <a:t>ridurre i consumi energetici</a:t>
            </a:r>
            <a:r>
              <a:rPr lang="it-IT" dirty="0">
                <a:effectLst/>
                <a:latin typeface="var(--awb-text-font-family)"/>
              </a:rPr>
              <a:t>. </a:t>
            </a:r>
            <a:endParaRPr lang="it-IT" dirty="0">
              <a:latin typeface="var(--awb-text-font-family)"/>
            </a:endParaRPr>
          </a:p>
          <a:p>
            <a:pPr marL="0" indent="0">
              <a:buNone/>
            </a:pPr>
            <a:r>
              <a:rPr lang="it-IT" dirty="0">
                <a:effectLst/>
                <a:latin typeface="var(--awb-text-font-family)"/>
              </a:rPr>
              <a:t>Possiamo dire che, nei prossimi anni, saranno i temi della sostenibilità e dell’Industria 5.0 a guidare iniziative, investimenti e dibattiti nell’ambito delle politiche industriali.</a:t>
            </a:r>
            <a:endParaRPr lang="it-IT" dirty="0"/>
          </a:p>
        </p:txBody>
      </p:sp>
    </p:spTree>
    <p:extLst>
      <p:ext uri="{BB962C8B-B14F-4D97-AF65-F5344CB8AC3E}">
        <p14:creationId xmlns:p14="http://schemas.microsoft.com/office/powerpoint/2010/main" val="22369056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47F2FA-809F-1235-99E5-428677E965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CEAFE6-C545-9008-92C6-F53E8274C2A7}"/>
              </a:ext>
            </a:extLst>
          </p:cNvPr>
          <p:cNvSpPr>
            <a:spLocks noGrp="1"/>
          </p:cNvSpPr>
          <p:nvPr>
            <p:ph type="title"/>
          </p:nvPr>
        </p:nvSpPr>
        <p:spPr/>
        <p:txBody>
          <a:bodyPr/>
          <a:lstStyle/>
          <a:p>
            <a:r>
              <a:rPr lang="en-US" dirty="0"/>
              <a:t>Copilot</a:t>
            </a:r>
          </a:p>
        </p:txBody>
      </p:sp>
      <p:sp>
        <p:nvSpPr>
          <p:cNvPr id="4" name="Segnaposto contenuto 3">
            <a:extLst>
              <a:ext uri="{FF2B5EF4-FFF2-40B4-BE49-F238E27FC236}">
                <a16:creationId xmlns:a16="http://schemas.microsoft.com/office/drawing/2014/main" id="{34ADB69B-83FC-0D5E-EBA1-33E84621C5AF}"/>
              </a:ext>
            </a:extLst>
          </p:cNvPr>
          <p:cNvSpPr>
            <a:spLocks noGrp="1"/>
          </p:cNvSpPr>
          <p:nvPr>
            <p:ph idx="1"/>
          </p:nvPr>
        </p:nvSpPr>
        <p:spPr/>
        <p:txBody>
          <a:bodyPr/>
          <a:lstStyle/>
          <a:p>
            <a:r>
              <a:rPr lang="it-IT" sz="2000" dirty="0"/>
              <a:t>Microsoft </a:t>
            </a:r>
            <a:r>
              <a:rPr lang="it-IT" sz="2000" dirty="0" err="1"/>
              <a:t>Copilot</a:t>
            </a:r>
            <a:r>
              <a:rPr lang="it-IT" sz="2000" dirty="0"/>
              <a:t> è un assistente basato sull’intelligenza artificiale generativa integrato all’interno di varie piattaforme Microsoft, tra cui Microsoft 365 e Dynamics 365. Si tratta di una tecnologia che sfrutta </a:t>
            </a:r>
            <a:r>
              <a:rPr lang="it-IT" sz="2000" dirty="0">
                <a:hlinkClick r:id="rId2">
                  <a:extLst>
                    <a:ext uri="{A12FA001-AC4F-418D-AE19-62706E023703}">
                      <ahyp:hlinkClr xmlns:ahyp="http://schemas.microsoft.com/office/drawing/2018/hyperlinkcolor" val="tx"/>
                    </a:ext>
                  </a:extLst>
                </a:hlinkClick>
              </a:rPr>
              <a:t>AI generativa</a:t>
            </a:r>
            <a:r>
              <a:rPr lang="it-IT" sz="2000" dirty="0"/>
              <a:t> per supportare i dipendenti nelle attività quotidiane, migliorando la produttività e riducendo il carico di lavoro. </a:t>
            </a:r>
          </a:p>
          <a:p>
            <a:endParaRPr lang="it-IT" sz="2000" dirty="0"/>
          </a:p>
          <a:p>
            <a:r>
              <a:rPr lang="it-IT" sz="2000" dirty="0" err="1"/>
              <a:t>Copilot</a:t>
            </a:r>
            <a:r>
              <a:rPr lang="it-IT" sz="2000" dirty="0"/>
              <a:t> è connesso a Internet, consentendo di accedere a dati in tempo reale e piattaforme esterne. Questa integrazione permette a </a:t>
            </a:r>
            <a:r>
              <a:rPr lang="it-IT" sz="2000" dirty="0" err="1"/>
              <a:t>Copilot</a:t>
            </a:r>
            <a:r>
              <a:rPr lang="it-IT" sz="2000" dirty="0"/>
              <a:t> di fornire azioni contestualizzate e dinamiche, aggiornando continuamente le sue risposte con le informazioni più recenti.</a:t>
            </a:r>
          </a:p>
          <a:p>
            <a:endParaRPr lang="it-IT" sz="2000" dirty="0"/>
          </a:p>
          <a:p>
            <a:r>
              <a:rPr lang="it-IT" sz="2000" dirty="0"/>
              <a:t>Focus specifico su contesti complessi e interazioni articolate, rendendolo capace di apprendere dalle interazioni passate e di adattarsi a specifiche esigenze operative, consentendo a </a:t>
            </a:r>
            <a:r>
              <a:rPr lang="it-IT" sz="2000" dirty="0" err="1"/>
              <a:t>Copilot</a:t>
            </a:r>
            <a:r>
              <a:rPr lang="it-IT" sz="2000" dirty="0"/>
              <a:t> di essere uno strumento altamente specializzato per ottimizzare i flussi di lavoro e automatizzare compiti aziendali. </a:t>
            </a:r>
          </a:p>
        </p:txBody>
      </p:sp>
    </p:spTree>
    <p:extLst>
      <p:ext uri="{BB962C8B-B14F-4D97-AF65-F5344CB8AC3E}">
        <p14:creationId xmlns:p14="http://schemas.microsoft.com/office/powerpoint/2010/main" val="22443199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602D3-88C4-1C2C-BA93-046B05F17D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3E7B67-5BD3-B6A5-2033-DC510936BEAF}"/>
              </a:ext>
            </a:extLst>
          </p:cNvPr>
          <p:cNvSpPr>
            <a:spLocks noGrp="1"/>
          </p:cNvSpPr>
          <p:nvPr>
            <p:ph type="title"/>
          </p:nvPr>
        </p:nvSpPr>
        <p:spPr/>
        <p:txBody>
          <a:bodyPr/>
          <a:lstStyle/>
          <a:p>
            <a:r>
              <a:rPr lang="en-US" dirty="0"/>
              <a:t>Copilot</a:t>
            </a:r>
          </a:p>
        </p:txBody>
      </p:sp>
      <p:sp>
        <p:nvSpPr>
          <p:cNvPr id="4" name="Segnaposto contenuto 3">
            <a:extLst>
              <a:ext uri="{FF2B5EF4-FFF2-40B4-BE49-F238E27FC236}">
                <a16:creationId xmlns:a16="http://schemas.microsoft.com/office/drawing/2014/main" id="{ED8003AB-BE09-DCC3-7564-4B361D0F834B}"/>
              </a:ext>
            </a:extLst>
          </p:cNvPr>
          <p:cNvSpPr>
            <a:spLocks noGrp="1"/>
          </p:cNvSpPr>
          <p:nvPr>
            <p:ph idx="1"/>
          </p:nvPr>
        </p:nvSpPr>
        <p:spPr/>
        <p:txBody>
          <a:bodyPr>
            <a:normAutofit fontScale="77500" lnSpcReduction="20000"/>
          </a:bodyPr>
          <a:lstStyle/>
          <a:p>
            <a:pPr>
              <a:lnSpc>
                <a:spcPct val="110000"/>
              </a:lnSpc>
              <a:spcAft>
                <a:spcPts val="1050"/>
              </a:spcAft>
            </a:pPr>
            <a:r>
              <a:rPr lang="it-IT" sz="3600" dirty="0"/>
              <a:t>Assistenza basata su AI: </a:t>
            </a:r>
            <a:r>
              <a:rPr lang="it-IT" sz="3600" dirty="0" err="1"/>
              <a:t>Copilot</a:t>
            </a:r>
            <a:r>
              <a:rPr lang="it-IT" sz="3600" dirty="0"/>
              <a:t> è in grado di comprendere e rispondere alle domande degli utenti, supportandoli in modo proattivo nell’esecuzione di compiti lavorativi complessi. Grazie alla sua capacità di apprendere dai dati e dai contesti aziendali, fornisce suggerimenti intelligenti, come completamenti automatici, e guida l’utente attraverso decisioni critiche.</a:t>
            </a:r>
          </a:p>
          <a:p>
            <a:pPr>
              <a:lnSpc>
                <a:spcPct val="110000"/>
              </a:lnSpc>
              <a:spcAft>
                <a:spcPts val="1050"/>
              </a:spcAft>
            </a:pPr>
            <a:r>
              <a:rPr lang="it-IT" sz="3600" dirty="0"/>
              <a:t>Integrazione trasversale: funziona all’interno di diverse app e servizi Microsoft, come Word, Excel, Teams, e PowerPoint, migliorando l’efficienza nelle attività quotidiane e rendendo possibile la collaborazione tra team e il passaggio fluido tra i vari strumenti con cui i dipendenti lavorano ogni giorno.</a:t>
            </a:r>
          </a:p>
          <a:p>
            <a:endParaRPr lang="it-IT" dirty="0"/>
          </a:p>
        </p:txBody>
      </p:sp>
    </p:spTree>
    <p:extLst>
      <p:ext uri="{BB962C8B-B14F-4D97-AF65-F5344CB8AC3E}">
        <p14:creationId xmlns:p14="http://schemas.microsoft.com/office/powerpoint/2010/main" val="24781697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D15502-365C-783A-3683-E33CFCD077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269E43-4BCF-D792-EA2E-018AAA08EC86}"/>
              </a:ext>
            </a:extLst>
          </p:cNvPr>
          <p:cNvSpPr>
            <a:spLocks noGrp="1"/>
          </p:cNvSpPr>
          <p:nvPr>
            <p:ph type="title"/>
          </p:nvPr>
        </p:nvSpPr>
        <p:spPr/>
        <p:txBody>
          <a:bodyPr/>
          <a:lstStyle/>
          <a:p>
            <a:r>
              <a:rPr lang="en-US" dirty="0"/>
              <a:t>Copilot</a:t>
            </a:r>
          </a:p>
        </p:txBody>
      </p:sp>
      <p:sp>
        <p:nvSpPr>
          <p:cNvPr id="4" name="Segnaposto contenuto 3">
            <a:extLst>
              <a:ext uri="{FF2B5EF4-FFF2-40B4-BE49-F238E27FC236}">
                <a16:creationId xmlns:a16="http://schemas.microsoft.com/office/drawing/2014/main" id="{5C68C5E5-FDA1-0C0A-1D12-2225083B725C}"/>
              </a:ext>
            </a:extLst>
          </p:cNvPr>
          <p:cNvSpPr>
            <a:spLocks noGrp="1"/>
          </p:cNvSpPr>
          <p:nvPr>
            <p:ph idx="1"/>
          </p:nvPr>
        </p:nvSpPr>
        <p:spPr/>
        <p:txBody>
          <a:bodyPr>
            <a:normAutofit fontScale="55000" lnSpcReduction="20000"/>
          </a:bodyPr>
          <a:lstStyle/>
          <a:p>
            <a:pPr>
              <a:lnSpc>
                <a:spcPct val="110000"/>
              </a:lnSpc>
              <a:spcAft>
                <a:spcPts val="1050"/>
              </a:spcAft>
            </a:pPr>
            <a:r>
              <a:rPr lang="it-IT" sz="3600" dirty="0"/>
              <a:t>Generazione automatica di contenuti: </a:t>
            </a:r>
            <a:r>
              <a:rPr lang="it-IT" sz="3600" dirty="0" err="1"/>
              <a:t>Copilot</a:t>
            </a:r>
            <a:r>
              <a:rPr lang="it-IT" sz="3600" dirty="0"/>
              <a:t> può generare testi per documenti, report o presentazioni, suggerire miglioramenti e adattare stili linguistici o inserire grafici in tempo reale, garantendo che i contenuti siano sempre pertinenti e accurati. Può anche personalizzare le comunicazioni aziendali, come e-mail o documenti di presentazione, in base alle preferenze dell’utente o al pubblico target.</a:t>
            </a:r>
          </a:p>
          <a:p>
            <a:pPr>
              <a:lnSpc>
                <a:spcPct val="110000"/>
              </a:lnSpc>
              <a:spcAft>
                <a:spcPts val="1050"/>
              </a:spcAft>
            </a:pPr>
            <a:r>
              <a:rPr lang="it-IT" sz="3600" dirty="0"/>
              <a:t>Capacità predittive: grazie all’</a:t>
            </a:r>
            <a:r>
              <a:rPr lang="it-IT" sz="3600" dirty="0">
                <a:hlinkClick r:id="rId2">
                  <a:extLst>
                    <a:ext uri="{A12FA001-AC4F-418D-AE19-62706E023703}">
                      <ahyp:hlinkClr xmlns:ahyp="http://schemas.microsoft.com/office/drawing/2018/hyperlinkcolor" val="tx"/>
                    </a:ext>
                  </a:extLst>
                </a:hlinkClick>
              </a:rPr>
              <a:t>intelligenza artificiale</a:t>
            </a:r>
            <a:r>
              <a:rPr lang="it-IT" sz="3600" dirty="0"/>
              <a:t> può anticipare le necessità dell’utente, proponendo soluzioni o azioni basate su contesti precedenti, modelli comportamentali e dati storici. </a:t>
            </a:r>
            <a:r>
              <a:rPr lang="it-IT" sz="3600" dirty="0" err="1"/>
              <a:t>Copilot</a:t>
            </a:r>
            <a:r>
              <a:rPr lang="it-IT" sz="3600" dirty="0"/>
              <a:t> è anche in grado di suggerire proattivamente attività future o risposte a potenziali problematiche prima ancora che si verifichino, migliorando così la pianificazione e la gestione dei progetti.</a:t>
            </a:r>
          </a:p>
          <a:p>
            <a:pPr>
              <a:lnSpc>
                <a:spcPct val="110000"/>
              </a:lnSpc>
              <a:spcAft>
                <a:spcPts val="1050"/>
              </a:spcAft>
            </a:pPr>
            <a:r>
              <a:rPr lang="it-IT" sz="3600" dirty="0"/>
              <a:t>Sicurezza e conformità: essendo integrato nell’ecosistema Microsoft, </a:t>
            </a:r>
            <a:r>
              <a:rPr lang="it-IT" sz="3600" dirty="0" err="1"/>
              <a:t>Copilot</a:t>
            </a:r>
            <a:r>
              <a:rPr lang="it-IT" sz="3600" dirty="0"/>
              <a:t> si appoggia agli standard di sicurezza e conformità di Microsoft, garantendo che le informazioni aziendali siano protette e che le operazioni siano conformi alle normative vigenti.</a:t>
            </a:r>
          </a:p>
          <a:p>
            <a:endParaRPr lang="it-IT" dirty="0"/>
          </a:p>
        </p:txBody>
      </p:sp>
    </p:spTree>
    <p:extLst>
      <p:ext uri="{BB962C8B-B14F-4D97-AF65-F5344CB8AC3E}">
        <p14:creationId xmlns:p14="http://schemas.microsoft.com/office/powerpoint/2010/main" val="23406937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0AAD18-DF14-42B7-7150-9C82DDB9C5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6EB486-D163-3462-D0B0-DBFBA9143766}"/>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6C0662B2-86C3-3F02-D005-5F0CD3AD45B9}"/>
              </a:ext>
            </a:extLst>
          </p:cNvPr>
          <p:cNvSpPr>
            <a:spLocks noGrp="1"/>
          </p:cNvSpPr>
          <p:nvPr>
            <p:ph idx="1"/>
          </p:nvPr>
        </p:nvSpPr>
        <p:spPr/>
        <p:txBody>
          <a:bodyPr/>
          <a:lstStyle/>
          <a:p>
            <a:pPr marL="0" indent="0">
              <a:spcBef>
                <a:spcPts val="3000"/>
              </a:spcBef>
              <a:buNone/>
            </a:pPr>
            <a:r>
              <a:rPr lang="en-US" sz="4000" dirty="0" err="1"/>
              <a:t>Grazie</a:t>
            </a:r>
            <a:r>
              <a:rPr lang="en-US" sz="4000" dirty="0"/>
              <a:t>!!!</a:t>
            </a:r>
          </a:p>
          <a:p>
            <a:pPr marL="0" indent="0">
              <a:spcBef>
                <a:spcPts val="3000"/>
              </a:spcBef>
              <a:buNone/>
            </a:pPr>
            <a:endParaRPr lang="en-US" dirty="0"/>
          </a:p>
          <a:p>
            <a:pPr marL="0" indent="0">
              <a:spcBef>
                <a:spcPts val="3000"/>
              </a:spcBef>
              <a:buNone/>
            </a:pPr>
            <a:endParaRPr lang="en-US" dirty="0"/>
          </a:p>
          <a:p>
            <a:pPr marL="0" indent="0">
              <a:spcBef>
                <a:spcPts val="3000"/>
              </a:spcBef>
              <a:buNone/>
            </a:pPr>
            <a:endParaRPr lang="en-US" dirty="0"/>
          </a:p>
          <a:p>
            <a:pPr marL="0" indent="0">
              <a:spcBef>
                <a:spcPts val="3000"/>
              </a:spcBef>
              <a:buNone/>
            </a:pPr>
            <a:endParaRPr lang="en-US" u="sng" dirty="0">
              <a:solidFill>
                <a:srgbClr val="502BD3"/>
              </a:solidFill>
            </a:endParaRPr>
          </a:p>
          <a:p>
            <a:pPr marL="0" indent="0">
              <a:spcBef>
                <a:spcPts val="3000"/>
              </a:spcBef>
              <a:buNone/>
            </a:pPr>
            <a:endParaRPr lang="en-US" sz="2000" dirty="0">
              <a:solidFill>
                <a:srgbClr val="AC89F6"/>
              </a:solidFill>
              <a:latin typeface="Amazing Grotesk Semi-Bold"/>
              <a:ea typeface="+mn-ea"/>
              <a:cs typeface="+mn-cs"/>
            </a:endParaRPr>
          </a:p>
        </p:txBody>
      </p:sp>
      <p:sp>
        <p:nvSpPr>
          <p:cNvPr id="14" name="CasellaDiTesto 13">
            <a:extLst>
              <a:ext uri="{FF2B5EF4-FFF2-40B4-BE49-F238E27FC236}">
                <a16:creationId xmlns:a16="http://schemas.microsoft.com/office/drawing/2014/main" id="{513A4588-B500-EAE5-2F18-7355F6E13C3F}"/>
              </a:ext>
            </a:extLst>
          </p:cNvPr>
          <p:cNvSpPr txBox="1"/>
          <p:nvPr/>
        </p:nvSpPr>
        <p:spPr>
          <a:xfrm>
            <a:off x="0" y="5685697"/>
            <a:ext cx="3551583" cy="551241"/>
          </a:xfrm>
          <a:prstGeom prst="rect">
            <a:avLst/>
          </a:prstGeom>
          <a:noFill/>
        </p:spPr>
        <p:txBody>
          <a:bodyPr wrap="square">
            <a:spAutoFit/>
          </a:bodyPr>
          <a:lstStyle/>
          <a:p>
            <a:pPr algn="ctr">
              <a:lnSpc>
                <a:spcPts val="4095"/>
              </a:lnSpc>
              <a:spcBef>
                <a:spcPct val="0"/>
              </a:spcBef>
            </a:pPr>
            <a:r>
              <a:rPr lang="en-US" sz="2000" dirty="0">
                <a:solidFill>
                  <a:schemeClr val="tx2">
                    <a:lumMod val="50000"/>
                  </a:schemeClr>
                </a:solidFill>
                <a:latin typeface="Open Sans" panose="020B0606030504020204" pitchFamily="34" charset="0"/>
                <a:ea typeface="Open Sans" panose="020B0606030504020204" pitchFamily="34" charset="0"/>
                <a:cs typeface="Open Sans" panose="020B0606030504020204" pitchFamily="34" charset="0"/>
              </a:rPr>
              <a:t>.Genova  - 08/11/2024</a:t>
            </a:r>
          </a:p>
        </p:txBody>
      </p:sp>
      <p:pic>
        <p:nvPicPr>
          <p:cNvPr id="8" name="Immagine 7" descr="Immagine che contiene modello, quadrato, pixel, design&#10;&#10;Descrizione generata automaticamente">
            <a:extLst>
              <a:ext uri="{FF2B5EF4-FFF2-40B4-BE49-F238E27FC236}">
                <a16:creationId xmlns:a16="http://schemas.microsoft.com/office/drawing/2014/main" id="{8B06E823-8D28-1C2C-E91D-B9C1F13CE5EF}"/>
              </a:ext>
            </a:extLst>
          </p:cNvPr>
          <p:cNvPicPr>
            <a:picLocks noChangeAspect="1"/>
          </p:cNvPicPr>
          <p:nvPr/>
        </p:nvPicPr>
        <p:blipFill>
          <a:blip r:embed="rId3"/>
          <a:stretch>
            <a:fillRect/>
          </a:stretch>
        </p:blipFill>
        <p:spPr>
          <a:xfrm>
            <a:off x="3723480" y="1665748"/>
            <a:ext cx="3367908" cy="3277210"/>
          </a:xfrm>
          <a:prstGeom prst="rect">
            <a:avLst/>
          </a:prstGeom>
        </p:spPr>
      </p:pic>
      <p:pic>
        <p:nvPicPr>
          <p:cNvPr id="5" name="Immagine 4">
            <a:extLst>
              <a:ext uri="{FF2B5EF4-FFF2-40B4-BE49-F238E27FC236}">
                <a16:creationId xmlns:a16="http://schemas.microsoft.com/office/drawing/2014/main" id="{03652555-F2CA-067E-9216-5C9FE82B82DA}"/>
              </a:ext>
            </a:extLst>
          </p:cNvPr>
          <p:cNvPicPr>
            <a:picLocks noChangeAspect="1"/>
          </p:cNvPicPr>
          <p:nvPr/>
        </p:nvPicPr>
        <p:blipFill>
          <a:blip r:embed="rId4"/>
          <a:stretch>
            <a:fillRect/>
          </a:stretch>
        </p:blipFill>
        <p:spPr>
          <a:xfrm>
            <a:off x="2561720" y="4966149"/>
            <a:ext cx="5928874" cy="563929"/>
          </a:xfrm>
          <a:prstGeom prst="rect">
            <a:avLst/>
          </a:prstGeom>
        </p:spPr>
      </p:pic>
    </p:spTree>
    <p:extLst>
      <p:ext uri="{BB962C8B-B14F-4D97-AF65-F5344CB8AC3E}">
        <p14:creationId xmlns:p14="http://schemas.microsoft.com/office/powerpoint/2010/main" val="1873840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0754-0196-6EFB-0E71-C15AF39BD7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DF7C9C-5B5D-660C-C704-FDAD3C9BF4B7}"/>
              </a:ext>
            </a:extLst>
          </p:cNvPr>
          <p:cNvSpPr>
            <a:spLocks noGrp="1"/>
          </p:cNvSpPr>
          <p:nvPr>
            <p:ph type="title"/>
          </p:nvPr>
        </p:nvSpPr>
        <p:spPr/>
        <p:txBody>
          <a:bodyPr/>
          <a:lstStyle/>
          <a:p>
            <a:r>
              <a:rPr lang="en-US" dirty="0"/>
              <a:t>Intro - </a:t>
            </a:r>
            <a:r>
              <a:rPr lang="en-US" dirty="0" err="1"/>
              <a:t>Addestramento</a:t>
            </a:r>
            <a:endParaRPr lang="en-US" dirty="0"/>
          </a:p>
        </p:txBody>
      </p:sp>
      <p:sp>
        <p:nvSpPr>
          <p:cNvPr id="4" name="Content Placeholder 3">
            <a:extLst>
              <a:ext uri="{FF2B5EF4-FFF2-40B4-BE49-F238E27FC236}">
                <a16:creationId xmlns:a16="http://schemas.microsoft.com/office/drawing/2014/main" id="{C476F495-C273-4A21-EF88-FD404D598DAB}"/>
              </a:ext>
            </a:extLst>
          </p:cNvPr>
          <p:cNvSpPr>
            <a:spLocks noGrp="1"/>
          </p:cNvSpPr>
          <p:nvPr>
            <p:ph idx="1"/>
          </p:nvPr>
        </p:nvSpPr>
        <p:spPr/>
        <p:txBody>
          <a:bodyPr>
            <a:normAutofit/>
          </a:bodyPr>
          <a:lstStyle/>
          <a:p>
            <a:pPr>
              <a:spcBef>
                <a:spcPts val="3000"/>
              </a:spcBef>
            </a:pPr>
            <a:r>
              <a:rPr lang="it-IT" sz="2400" dirty="0"/>
              <a:t>Addestrati su </a:t>
            </a:r>
            <a:r>
              <a:rPr lang="it-IT" sz="2400" b="1" dirty="0"/>
              <a:t>dataset vastissimi</a:t>
            </a:r>
            <a:r>
              <a:rPr lang="it-IT" sz="2400" dirty="0"/>
              <a:t>, composti da miliardi di parole e frasi </a:t>
            </a:r>
          </a:p>
          <a:p>
            <a:pPr>
              <a:spcBef>
                <a:spcPts val="3000"/>
              </a:spcBef>
            </a:pPr>
            <a:r>
              <a:rPr lang="it-IT" sz="2400" dirty="0"/>
              <a:t>Fonte: libri, siti web, articoli e forum</a:t>
            </a:r>
          </a:p>
          <a:p>
            <a:pPr>
              <a:spcBef>
                <a:spcPts val="3000"/>
              </a:spcBef>
            </a:pPr>
            <a:r>
              <a:rPr lang="it-IT" sz="2400" dirty="0"/>
              <a:t>Gemini, Google addestrato anche da Google </a:t>
            </a:r>
            <a:r>
              <a:rPr lang="it-IT" sz="2400" dirty="0" err="1"/>
              <a:t>Search</a:t>
            </a:r>
            <a:r>
              <a:rPr lang="it-IT" sz="2400" dirty="0"/>
              <a:t>, Gmail, e Google Documenti (Google Workspace)</a:t>
            </a:r>
          </a:p>
          <a:p>
            <a:pPr>
              <a:spcBef>
                <a:spcPts val="3000"/>
              </a:spcBef>
            </a:pPr>
            <a:r>
              <a:rPr lang="it-IT" sz="2400" dirty="0"/>
              <a:t>Apprendimento Supervisionato e Apprendimento per Rinforzo (RLHF)</a:t>
            </a:r>
          </a:p>
          <a:p>
            <a:pPr>
              <a:spcBef>
                <a:spcPts val="3000"/>
              </a:spcBef>
            </a:pPr>
            <a:r>
              <a:rPr lang="it-IT" sz="2400" dirty="0"/>
              <a:t>RLHF è fondamentale per ChatGPT, per migliorare la qualità delle interazioni con gli utenti.</a:t>
            </a:r>
          </a:p>
        </p:txBody>
      </p:sp>
    </p:spTree>
    <p:extLst>
      <p:ext uri="{BB962C8B-B14F-4D97-AF65-F5344CB8AC3E}">
        <p14:creationId xmlns:p14="http://schemas.microsoft.com/office/powerpoint/2010/main" val="3324269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B0C4F-6388-AA35-FAB2-E111694091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D9216C-F3DE-912B-A6F9-8601EC64452C}"/>
              </a:ext>
            </a:extLst>
          </p:cNvPr>
          <p:cNvSpPr>
            <a:spLocks noGrp="1"/>
          </p:cNvSpPr>
          <p:nvPr>
            <p:ph type="title"/>
          </p:nvPr>
        </p:nvSpPr>
        <p:spPr/>
        <p:txBody>
          <a:bodyPr/>
          <a:lstStyle/>
          <a:p>
            <a:r>
              <a:rPr lang="en-US" dirty="0"/>
              <a:t>Intro - </a:t>
            </a:r>
            <a:r>
              <a:rPr lang="en-US" dirty="0" err="1"/>
              <a:t>Multimodalità</a:t>
            </a:r>
            <a:endParaRPr lang="en-US" dirty="0"/>
          </a:p>
        </p:txBody>
      </p:sp>
      <p:sp>
        <p:nvSpPr>
          <p:cNvPr id="4" name="Content Placeholder 3">
            <a:extLst>
              <a:ext uri="{FF2B5EF4-FFF2-40B4-BE49-F238E27FC236}">
                <a16:creationId xmlns:a16="http://schemas.microsoft.com/office/drawing/2014/main" id="{F6D21ACE-BB36-0A03-E3D4-89735CA4928B}"/>
              </a:ext>
            </a:extLst>
          </p:cNvPr>
          <p:cNvSpPr>
            <a:spLocks noGrp="1"/>
          </p:cNvSpPr>
          <p:nvPr>
            <p:ph idx="1"/>
          </p:nvPr>
        </p:nvSpPr>
        <p:spPr/>
        <p:txBody>
          <a:bodyPr/>
          <a:lstStyle/>
          <a:p>
            <a:pPr marL="0" indent="0">
              <a:spcBef>
                <a:spcPts val="3000"/>
              </a:spcBef>
              <a:buNone/>
            </a:pPr>
            <a:r>
              <a:rPr lang="it-IT" sz="2400" b="1" dirty="0"/>
              <a:t>ChatGPT</a:t>
            </a:r>
            <a:r>
              <a:rPr lang="it-IT" sz="2400" dirty="0"/>
              <a:t> </a:t>
            </a:r>
          </a:p>
          <a:p>
            <a:pPr lvl="1">
              <a:spcBef>
                <a:spcPts val="1200"/>
              </a:spcBef>
            </a:pPr>
            <a:r>
              <a:rPr lang="it-IT" sz="2000" dirty="0"/>
              <a:t>si concentra sul testo </a:t>
            </a:r>
          </a:p>
          <a:p>
            <a:pPr lvl="1">
              <a:spcBef>
                <a:spcPts val="1200"/>
              </a:spcBef>
            </a:pPr>
            <a:r>
              <a:rPr lang="it-IT" sz="2000" dirty="0"/>
              <a:t>le versioni recenti di GPT-4 hanno anche introdotto capacità multimodali</a:t>
            </a:r>
          </a:p>
          <a:p>
            <a:pPr>
              <a:spcBef>
                <a:spcPts val="3000"/>
              </a:spcBef>
            </a:pPr>
            <a:r>
              <a:rPr lang="it-IT" sz="2400" b="1" dirty="0"/>
              <a:t>Gemini</a:t>
            </a:r>
          </a:p>
          <a:p>
            <a:pPr lvl="1">
              <a:spcBef>
                <a:spcPts val="1200"/>
              </a:spcBef>
            </a:pPr>
            <a:r>
              <a:rPr lang="it-IT" sz="2000" dirty="0"/>
              <a:t>multimodale fin dalla progettazione</a:t>
            </a:r>
          </a:p>
          <a:p>
            <a:pPr lvl="1">
              <a:spcBef>
                <a:spcPts val="1200"/>
              </a:spcBef>
            </a:pPr>
            <a:r>
              <a:rPr lang="it-IT" sz="2000" dirty="0"/>
              <a:t>ha una capacità avanzata di comprendere e rispondere a input diversi. versatile e adatto per l’uso all'interno dell'ecosistema Google.</a:t>
            </a:r>
            <a:endParaRPr lang="en-US" sz="2000" dirty="0"/>
          </a:p>
        </p:txBody>
      </p:sp>
    </p:spTree>
    <p:extLst>
      <p:ext uri="{BB962C8B-B14F-4D97-AF65-F5344CB8AC3E}">
        <p14:creationId xmlns:p14="http://schemas.microsoft.com/office/powerpoint/2010/main" val="183036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B5102-E386-8C3B-3875-2639997F98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3C035A-8CCB-C559-583A-DAC18CC1060B}"/>
              </a:ext>
            </a:extLst>
          </p:cNvPr>
          <p:cNvSpPr>
            <a:spLocks noGrp="1"/>
          </p:cNvSpPr>
          <p:nvPr>
            <p:ph type="title"/>
          </p:nvPr>
        </p:nvSpPr>
        <p:spPr/>
        <p:txBody>
          <a:bodyPr/>
          <a:lstStyle/>
          <a:p>
            <a:r>
              <a:rPr lang="en-US" dirty="0"/>
              <a:t>Intro - </a:t>
            </a:r>
            <a:r>
              <a:rPr lang="en-US" dirty="0" err="1"/>
              <a:t>Interfaccia</a:t>
            </a:r>
            <a:endParaRPr lang="en-US" dirty="0"/>
          </a:p>
        </p:txBody>
      </p:sp>
      <p:sp>
        <p:nvSpPr>
          <p:cNvPr id="4" name="Content Placeholder 3">
            <a:extLst>
              <a:ext uri="{FF2B5EF4-FFF2-40B4-BE49-F238E27FC236}">
                <a16:creationId xmlns:a16="http://schemas.microsoft.com/office/drawing/2014/main" id="{2FC92D83-E84A-3EB1-6C4F-5190E9E2A78F}"/>
              </a:ext>
            </a:extLst>
          </p:cNvPr>
          <p:cNvSpPr>
            <a:spLocks noGrp="1"/>
          </p:cNvSpPr>
          <p:nvPr>
            <p:ph idx="1"/>
          </p:nvPr>
        </p:nvSpPr>
        <p:spPr/>
        <p:txBody>
          <a:bodyPr/>
          <a:lstStyle/>
          <a:p>
            <a:pPr marL="0" indent="0">
              <a:spcBef>
                <a:spcPts val="3000"/>
              </a:spcBef>
              <a:buNone/>
            </a:pPr>
            <a:r>
              <a:rPr lang="it-IT" sz="2000" b="1" dirty="0"/>
              <a:t>ChatGPT</a:t>
            </a:r>
            <a:r>
              <a:rPr lang="it-IT" sz="2000" dirty="0"/>
              <a:t> </a:t>
            </a:r>
          </a:p>
          <a:p>
            <a:pPr lvl="1">
              <a:spcBef>
                <a:spcPts val="1200"/>
              </a:spcBef>
            </a:pPr>
            <a:r>
              <a:rPr lang="it-IT" sz="2000" dirty="0"/>
              <a:t>progettato per essere utilizzato come assistente autonomo</a:t>
            </a:r>
          </a:p>
          <a:p>
            <a:pPr lvl="1">
              <a:spcBef>
                <a:spcPts val="1200"/>
              </a:spcBef>
            </a:pPr>
            <a:r>
              <a:rPr lang="it-IT" sz="2000" dirty="0"/>
              <a:t>disponibile su piattaforme web</a:t>
            </a:r>
          </a:p>
          <a:p>
            <a:pPr lvl="1">
              <a:spcBef>
                <a:spcPts val="1200"/>
              </a:spcBef>
            </a:pPr>
            <a:r>
              <a:rPr lang="it-IT" sz="2000" dirty="0"/>
              <a:t>integrato in alcuni prodotti Microsoft.</a:t>
            </a:r>
          </a:p>
          <a:p>
            <a:pPr marL="0" indent="0">
              <a:spcBef>
                <a:spcPts val="3000"/>
              </a:spcBef>
              <a:buNone/>
            </a:pPr>
            <a:r>
              <a:rPr lang="it-IT" sz="2000" b="1" u="sng" dirty="0"/>
              <a:t>Gemini</a:t>
            </a:r>
          </a:p>
          <a:p>
            <a:pPr lvl="1">
              <a:spcBef>
                <a:spcPts val="1200"/>
              </a:spcBef>
            </a:pPr>
            <a:r>
              <a:rPr lang="it-IT" sz="2000" dirty="0"/>
              <a:t>pensato per essere parte integrante delle applicazioni Google</a:t>
            </a:r>
          </a:p>
          <a:p>
            <a:pPr lvl="1">
              <a:spcBef>
                <a:spcPts val="1200"/>
              </a:spcBef>
            </a:pPr>
            <a:r>
              <a:rPr lang="it-IT" sz="2000" dirty="0"/>
              <a:t>supporta attività come la scrittura, la gestione delle email e l'analisi di dati visivi e testuali.</a:t>
            </a:r>
            <a:endParaRPr lang="en-US" sz="2000" dirty="0"/>
          </a:p>
        </p:txBody>
      </p:sp>
    </p:spTree>
    <p:extLst>
      <p:ext uri="{BB962C8B-B14F-4D97-AF65-F5344CB8AC3E}">
        <p14:creationId xmlns:p14="http://schemas.microsoft.com/office/powerpoint/2010/main" val="3995261838"/>
      </p:ext>
    </p:extLst>
  </p:cSld>
  <p:clrMapOvr>
    <a:masterClrMapping/>
  </p:clrMapOvr>
</p:sld>
</file>

<file path=ppt/theme/theme1.xml><?xml version="1.0" encoding="utf-8"?>
<a:theme xmlns:a="http://schemas.openxmlformats.org/drawingml/2006/main" name="1_Office Theme">
  <a:themeElements>
    <a:clrScheme name="Custom 2">
      <a:dk1>
        <a:srgbClr val="3A20A0"/>
      </a:dk1>
      <a:lt1>
        <a:srgbClr val="FFFFFF"/>
      </a:lt1>
      <a:dk2>
        <a:srgbClr val="333333"/>
      </a:dk2>
      <a:lt2>
        <a:srgbClr val="FFFFFF"/>
      </a:lt2>
      <a:accent1>
        <a:srgbClr val="4424B5"/>
      </a:accent1>
      <a:accent2>
        <a:srgbClr val="DED7F7"/>
      </a:accent2>
      <a:accent3>
        <a:srgbClr val="2B0A98"/>
      </a:accent3>
      <a:accent4>
        <a:srgbClr val="F7B548"/>
      </a:accent4>
      <a:accent5>
        <a:srgbClr val="28C2D1"/>
      </a:accent5>
      <a:accent6>
        <a:srgbClr val="3E8EED"/>
      </a:accent6>
      <a:hlink>
        <a:srgbClr val="502BD3"/>
      </a:hlink>
      <a:folHlink>
        <a:srgbClr val="5F218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6ADF3F7F-AEE4-774E-88F4-612FB069A9FB}" vid="{DD83C3FB-08E2-7F4A-A5E3-C4C7933594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1_Office Theme</Template>
  <TotalTime>0</TotalTime>
  <Words>3908</Words>
  <Application>Microsoft Office PowerPoint</Application>
  <PresentationFormat>Widescreen</PresentationFormat>
  <Paragraphs>348</Paragraphs>
  <Slides>64</Slides>
  <Notes>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64</vt:i4>
      </vt:variant>
    </vt:vector>
  </HeadingPairs>
  <TitlesOfParts>
    <vt:vector size="72" baseType="lpstr">
      <vt:lpstr>Amazing Grotesk Semi-Bold</vt:lpstr>
      <vt:lpstr>Arial</vt:lpstr>
      <vt:lpstr>BreveText</vt:lpstr>
      <vt:lpstr>Calibri</vt:lpstr>
      <vt:lpstr>Lato</vt:lpstr>
      <vt:lpstr>Open Sans</vt:lpstr>
      <vt:lpstr>var(--awb-text-font-family)</vt:lpstr>
      <vt:lpstr>1_Office Theme</vt:lpstr>
      <vt:lpstr>AI Generativa, Evoluzione e futuro</vt:lpstr>
      <vt:lpstr>Andrea Merlin – Senior .Net Developer  Blog: https://amerlin.keantex.com  X: @amerlin  Email: a.merlin@keantex.com</vt:lpstr>
      <vt:lpstr>AI</vt:lpstr>
      <vt:lpstr>Intro</vt:lpstr>
      <vt:lpstr>LLM</vt:lpstr>
      <vt:lpstr>Intro - Fondamenti</vt:lpstr>
      <vt:lpstr>Intro - Addestramento</vt:lpstr>
      <vt:lpstr>Intro - Multimodalità</vt:lpstr>
      <vt:lpstr>Intro - Interfaccia</vt:lpstr>
      <vt:lpstr>Intro - Etica e sicurezza</vt:lpstr>
      <vt:lpstr>GPT - Intro</vt:lpstr>
      <vt:lpstr>GPT – Tappe fondamentali</vt:lpstr>
      <vt:lpstr>GPT – Evoluzione dei modelli</vt:lpstr>
      <vt:lpstr>GPT – Evoluzione dei modelli</vt:lpstr>
      <vt:lpstr>GPT – Evoluzione dei modelli</vt:lpstr>
      <vt:lpstr>GPT - Intro</vt:lpstr>
      <vt:lpstr>GPT – Token</vt:lpstr>
      <vt:lpstr>GPT – Token</vt:lpstr>
      <vt:lpstr>GPT – Token – Finestra di contesto</vt:lpstr>
      <vt:lpstr>GPT – Token – Finestra di contesto</vt:lpstr>
      <vt:lpstr>GPT – Token – Codifica dei Token</vt:lpstr>
      <vt:lpstr>GPT – Token – Funzione di probabilità</vt:lpstr>
      <vt:lpstr>GPT – Token – Accuratezza</vt:lpstr>
      <vt:lpstr>GPT – Token per immagini</vt:lpstr>
      <vt:lpstr>GPT – Costo dei token</vt:lpstr>
      <vt:lpstr>GPT – Contesto per immagini</vt:lpstr>
      <vt:lpstr>GPT – Token limiti</vt:lpstr>
      <vt:lpstr>GPT – Dimensioni</vt:lpstr>
      <vt:lpstr>GPT – Intro - Trasformer</vt:lpstr>
      <vt:lpstr>GPT – Intro - Trasformer</vt:lpstr>
      <vt:lpstr>GPT – Intro - Trasformer</vt:lpstr>
      <vt:lpstr>Gemini</vt:lpstr>
      <vt:lpstr>Gemini</vt:lpstr>
      <vt:lpstr>Gemini</vt:lpstr>
      <vt:lpstr>Gemini</vt:lpstr>
      <vt:lpstr>Gemini</vt:lpstr>
      <vt:lpstr>Gemini</vt:lpstr>
      <vt:lpstr> Gemini - Mixture-of-Experts (MoE) </vt:lpstr>
      <vt:lpstr>ChatGPT vs Gemini - Archittetura</vt:lpstr>
      <vt:lpstr>ChatGPT vs Gemini - Archittetura</vt:lpstr>
      <vt:lpstr>ChatGPT vs Gemini - Prestazioni</vt:lpstr>
      <vt:lpstr>ChatGPT vs Gemini - Prestazioni</vt:lpstr>
      <vt:lpstr>ChatGPT vs Gemini - Comprensione</vt:lpstr>
      <vt:lpstr>ChatGPT vs Gemini - Comprensione</vt:lpstr>
      <vt:lpstr>ChatGTP vs Gemini - Utilizzo e applicazioni</vt:lpstr>
      <vt:lpstr>Chat GPT vs Gemini - Utilizzo e applicazioni</vt:lpstr>
      <vt:lpstr>Vantaggi e svantaggi ChatGpt</vt:lpstr>
      <vt:lpstr>Vantaggi e svantaggi ChatGpt</vt:lpstr>
      <vt:lpstr>Vantaggi e svantaggi Gemini</vt:lpstr>
      <vt:lpstr>Vantaggi e svantaggi Gemini</vt:lpstr>
      <vt:lpstr>Evoluzione Industriale</vt:lpstr>
      <vt:lpstr>Evoluzione Industriale</vt:lpstr>
      <vt:lpstr>Evoluzione Industriale</vt:lpstr>
      <vt:lpstr>Evoluzione Industriale</vt:lpstr>
      <vt:lpstr>Evoluzione Industriale</vt:lpstr>
      <vt:lpstr>Evoluzione Industriale</vt:lpstr>
      <vt:lpstr>Evoluzione Industriale</vt:lpstr>
      <vt:lpstr>Evoluzione Industriale</vt:lpstr>
      <vt:lpstr>Il ruolo della AI nell’industria 5.0</vt:lpstr>
      <vt:lpstr>Evoluzione Industriale</vt:lpstr>
      <vt:lpstr>Copilot</vt:lpstr>
      <vt:lpstr>Copilot</vt:lpstr>
      <vt:lpstr>Copilot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2023-11-22T20:56:29Z</dcterms:created>
  <dcterms:modified xsi:type="dcterms:W3CDTF">2024-11-11T12:49:28Z</dcterms:modified>
</cp:coreProperties>
</file>